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" initials="A" lastIdx="1" clrIdx="0">
    <p:extLst>
      <p:ext uri="{19B8F6BF-5375-455C-9EA6-DF929625EA0E}">
        <p15:presenceInfo xmlns:p15="http://schemas.microsoft.com/office/powerpoint/2012/main" userId="32a59dc2f5c45d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0FDD6-414F-4483-BD99-59E14E8DE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755E6C-BF53-4D0B-B339-6BE57A784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C9FE0B-72F5-443C-85F0-7074BF6F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8B1508-69DE-4019-B707-7AA255BB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E4CF09-375E-4325-9519-7D0AC01C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0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D4D0C-7A67-4F7F-9AD9-7D096B06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F743F3-41DD-4A2D-A25D-4D037CBE2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1F8E21-649E-4518-B77E-A03EDEB9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AD4B31-6FEE-4FDB-AA8E-67B1B459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88C5DA-B88E-4664-8245-11F11EA7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25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B40DD00-8ABD-4630-85B5-32C060D53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FE8476-7667-4E4B-A6CA-F2470AC59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D831FE-B9FF-4F50-A7A3-4972E87D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BA5B9-0828-43A8-A225-73E474C5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7C8AA5-9564-4812-9404-1232219D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60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AC449-A678-4070-BF17-7D6CBBF4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A40ACC-AE8D-429B-AE0A-9179A8CFF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80958F-B33F-4405-BA96-9172541F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8C8EEA-382F-4B9D-B810-C65034F2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82C868-6603-4A62-B6E8-2B9F65F0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43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F44EA-02E1-4A61-AC17-8B54EE44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E705C-9CE9-4988-86BD-9FB2ABAB3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E5CE0D-83E6-4F39-899A-E67C1A07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B0B34D-75FA-494F-AFB6-48120E4C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AAF51-5A6C-4A21-858D-0C3D73E9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97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10A48-9E86-4E31-A6CA-05D325AE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5A7C67-74D0-4081-85D5-4E7BAA09E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C42A15-1A07-4F6B-8987-A8F5D5E49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768AC3-C574-4389-BC2F-39C16241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347C8F-BF27-40FE-A52A-F4BDE672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67F7F6-4F08-45A8-9DB3-9DBA79A0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3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64B22-27B4-4308-964D-B18899BC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E7FF59-7A9C-4223-A574-114C1F26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A88D81-2785-41AF-B0F7-B40D9C0C8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8526AB-CE79-4235-8204-9195AA134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A94E78-A42B-477A-A8B1-ADC5DB66E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5343153-38CC-4135-87E4-55CF42CC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7819EB-03D8-439A-9D3D-B5A9021C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F3C2EE-E336-4908-A98C-0B8F8784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7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9513F-4489-4AE7-B3D7-E77849C7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BA710B-C126-4D3F-8CED-3255D692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50805B-81B4-4101-BEBF-16EBB490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3D0813-DDB9-442F-8D84-D20C2520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13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15DFC7-1428-496E-8BFD-2B16C20C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9622AC-A451-4DE8-B8E9-D548CBBF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94A9BF-733C-4E0F-80A0-813CD999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6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F9EE6-F1BA-4DF9-AA99-C2CDAC5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22C786-4AA7-491C-9051-EF804E1B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DCEC7C-50BD-4EC3-89AB-ED2AA8108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A987DB-DC40-4A54-AC42-93CDB5BF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B7DAD7-2032-4469-A4BD-FB312A38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7F277F-ED48-48C5-B01B-3FB7EF4A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77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FE2A4-7CBE-4F11-8BEA-5CDB15FD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1AC37F-52DE-42B0-81FA-D558D734F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454CD5-79D7-410D-ADEE-30A80C40A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364326-E58F-4B13-8506-D3133E0D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3EC86D-1F8D-4F6D-9795-8CCB2613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4BAE69-49BE-4EA1-BA38-BF6D73FC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06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5B8893-CFF4-4D1D-995D-6878E5E3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702B99-8F66-4C67-A2E3-F852FC726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077F70-086C-4A58-9BCA-2F20C47C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32FF-5DB2-4BFD-84C5-7EAED1AA89A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01A100-07EB-4FCD-9602-29E3CB791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AC503D-1559-4DF9-ABAD-E0585BF84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3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7.mp3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9.mp3"/><Relationship Id="rId7" Type="http://schemas.openxmlformats.org/officeDocument/2006/relationships/image" Target="../media/image12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095875" cy="1743074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1: Rhythmus – Notenwerte und Punktierungen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März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267DC-7B26-4608-9F1A-E8EA29137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744"/>
            <a:ext cx="10515600" cy="517721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Das war die erste Runde. Abzuschließen mit mindestens einer Quart.</a:t>
            </a:r>
          </a:p>
          <a:p>
            <a:pPr marL="0" indent="0">
              <a:buNone/>
            </a:pPr>
            <a:r>
              <a:rPr lang="de-DE" dirty="0"/>
              <a:t>Anregung: Im Prügel bei vertrauten Liedern nach Punktierungen suchen – große und kleine unterscheiden.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/>
              <a:t>Fortsetzung folgt.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74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019183-EEBD-4378-A3C0-2B133DAD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944"/>
            <a:ext cx="10515600" cy="542105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Anlass für diesen kleinen Fernkurs ist die Blockade des Chorbetriebs durch die Pandemie-Schutzmaßnahmen im März/April 2020. Vielleicht ist er ja auch nachher noch brauchbar.</a:t>
            </a:r>
          </a:p>
          <a:p>
            <a:pPr marL="0" indent="0">
              <a:buNone/>
            </a:pPr>
            <a:r>
              <a:rPr lang="de-DE" dirty="0"/>
              <a:t>Ziel ist nicht ein perfektes Notenlesen, aber die Fähigkeit, sich in den Noten einigermaßen orientieren zu können. Dazu gehören elementare Dinge der Musiktheorie: Rhythmen, Tonarten, Intervalle, Dreiklänge. </a:t>
            </a:r>
          </a:p>
          <a:p>
            <a:pPr marL="0" indent="0">
              <a:buNone/>
            </a:pPr>
            <a:r>
              <a:rPr lang="de-DE" dirty="0"/>
              <a:t>Typische rhythmische und melodische Formeln werden anhand von Passagen aus Prügel-Liedern vorgestellt. Die Audiobeispiele starten beim Klicken auf das Lautsprechersymbol.</a:t>
            </a:r>
          </a:p>
          <a:p>
            <a:pPr marL="0" indent="0">
              <a:buNone/>
            </a:pPr>
            <a:r>
              <a:rPr lang="de-DE" dirty="0"/>
              <a:t>Rückfragen per Telefon oder E-Mail sind jederzeit möglich.</a:t>
            </a:r>
          </a:p>
          <a:p>
            <a:pPr marL="0" indent="0">
              <a:buNone/>
            </a:pPr>
            <a:r>
              <a:rPr lang="de-DE" dirty="0"/>
              <a:t>Viel Vergnügen und hoffentlich auf bald!</a:t>
            </a:r>
          </a:p>
          <a:p>
            <a:pPr marL="0" indent="0">
              <a:buNone/>
            </a:pPr>
            <a:r>
              <a:rPr lang="de-DE" dirty="0"/>
              <a:t>Andreas, Direktor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85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C563D-8B16-4051-80D4-3AC47F01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Notenwerte (Tondauern) 1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D68F398-1883-47D2-A820-3FE203B14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7347" r="37434" b="62688"/>
          <a:stretch/>
        </p:blipFill>
        <p:spPr>
          <a:xfrm>
            <a:off x="3477228" y="1237967"/>
            <a:ext cx="6696919" cy="493133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07149A1-D156-4037-8429-58FF338EF6E3}"/>
              </a:ext>
            </a:extLst>
          </p:cNvPr>
          <p:cNvSpPr txBox="1"/>
          <p:nvPr/>
        </p:nvSpPr>
        <p:spPr>
          <a:xfrm>
            <a:off x="9907928" y="1690688"/>
            <a:ext cx="1990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Ganze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Halbe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Viertel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Achtel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Sechzehntel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97475CE-CFE7-462A-B784-68B589153C88}"/>
              </a:ext>
            </a:extLst>
          </p:cNvPr>
          <p:cNvSpPr txBox="1"/>
          <p:nvPr/>
        </p:nvSpPr>
        <p:spPr>
          <a:xfrm>
            <a:off x="970344" y="1736854"/>
            <a:ext cx="209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Werte im Verhältnis </a:t>
            </a:r>
          </a:p>
          <a:p>
            <a:r>
              <a:rPr lang="de-DE" sz="2400" dirty="0"/>
              <a:t>1:2</a:t>
            </a:r>
          </a:p>
        </p:txBody>
      </p:sp>
      <p:pic>
        <p:nvPicPr>
          <p:cNvPr id="8" name="Notenwerte 1_4-8">
            <a:hlinkClick r:id="" action="ppaction://media"/>
            <a:extLst>
              <a:ext uri="{FF2B5EF4-FFF2-40B4-BE49-F238E27FC236}">
                <a16:creationId xmlns:a16="http://schemas.microsoft.com/office/drawing/2014/main" id="{18732269-1A4F-4079-9792-5B398B56E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1695" y="3429000"/>
            <a:ext cx="609600" cy="609600"/>
          </a:xfrm>
          <a:prstGeom prst="rect">
            <a:avLst/>
          </a:prstGeom>
        </p:spPr>
      </p:pic>
      <p:pic>
        <p:nvPicPr>
          <p:cNvPr id="9" name="Notenwerte 1_4-16">
            <a:hlinkClick r:id="" action="ppaction://media"/>
            <a:extLst>
              <a:ext uri="{FF2B5EF4-FFF2-40B4-BE49-F238E27FC236}">
                <a16:creationId xmlns:a16="http://schemas.microsoft.com/office/drawing/2014/main" id="{D1B2E059-7B15-4CE5-8070-CF7E1F6974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1695" y="4675495"/>
            <a:ext cx="609600" cy="6096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72870E8-EF58-4276-A800-C18D2C575BC6}"/>
              </a:ext>
            </a:extLst>
          </p:cNvPr>
          <p:cNvSpPr txBox="1"/>
          <p:nvPr/>
        </p:nvSpPr>
        <p:spPr>
          <a:xfrm>
            <a:off x="937068" y="3429000"/>
            <a:ext cx="1360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Viertel und Achtel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Viertel und</a:t>
            </a:r>
          </a:p>
          <a:p>
            <a:r>
              <a:rPr lang="de-DE" dirty="0"/>
              <a:t>Sechzehntel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5C88F5-7DEF-4067-B6AD-10D328FCE8F3}"/>
              </a:ext>
            </a:extLst>
          </p:cNvPr>
          <p:cNvSpPr txBox="1"/>
          <p:nvPr/>
        </p:nvSpPr>
        <p:spPr>
          <a:xfrm>
            <a:off x="11106150" y="466725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03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979C0FC-3277-4FF2-8B21-131018B8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Notenwerte (Tondauern) 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4369E76-4BF4-469D-8B0F-C9ED240AB5A5}"/>
              </a:ext>
            </a:extLst>
          </p:cNvPr>
          <p:cNvSpPr txBox="1"/>
          <p:nvPr/>
        </p:nvSpPr>
        <p:spPr>
          <a:xfrm>
            <a:off x="11216640" y="365125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B1A9BC-C641-48E5-8861-41BB37EEE31B}"/>
              </a:ext>
            </a:extLst>
          </p:cNvPr>
          <p:cNvSpPr txBox="1"/>
          <p:nvPr/>
        </p:nvSpPr>
        <p:spPr>
          <a:xfrm>
            <a:off x="838200" y="1639662"/>
            <a:ext cx="209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Werte im Verhältnis </a:t>
            </a:r>
          </a:p>
          <a:p>
            <a:r>
              <a:rPr lang="de-DE" sz="2400" dirty="0"/>
              <a:t>1:3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8C44DC-51C3-416B-B806-239DBD347C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7639" r="47642" b="76091"/>
          <a:stretch/>
        </p:blipFill>
        <p:spPr>
          <a:xfrm>
            <a:off x="3010381" y="1476194"/>
            <a:ext cx="5722971" cy="304800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4E160DA-7C25-4DDA-AB8B-5FCCBBC248DD}"/>
              </a:ext>
            </a:extLst>
          </p:cNvPr>
          <p:cNvSpPr txBox="1"/>
          <p:nvPr/>
        </p:nvSpPr>
        <p:spPr>
          <a:xfrm>
            <a:off x="8844915" y="1993582"/>
            <a:ext cx="2585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Punktierte Halbe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Halbe und Viertel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Viertel</a:t>
            </a:r>
          </a:p>
        </p:txBody>
      </p:sp>
      <p:pic>
        <p:nvPicPr>
          <p:cNvPr id="11" name="Notenwerte 2 1">
            <a:hlinkClick r:id="" action="ppaction://media"/>
            <a:extLst>
              <a:ext uri="{FF2B5EF4-FFF2-40B4-BE49-F238E27FC236}">
                <a16:creationId xmlns:a16="http://schemas.microsoft.com/office/drawing/2014/main" id="{1003F729-4859-4E3F-B55D-A214D1D17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1500" y="3504928"/>
            <a:ext cx="609600" cy="609600"/>
          </a:xfrm>
          <a:prstGeom prst="rect">
            <a:avLst/>
          </a:prstGeom>
        </p:spPr>
      </p:pic>
      <p:sp>
        <p:nvSpPr>
          <p:cNvPr id="12" name="Geschweifte Klammer links 11">
            <a:extLst>
              <a:ext uri="{FF2B5EF4-FFF2-40B4-BE49-F238E27FC236}">
                <a16:creationId xmlns:a16="http://schemas.microsoft.com/office/drawing/2014/main" id="{09827613-C40E-4BEF-9C00-09162AC1B96A}"/>
              </a:ext>
            </a:extLst>
          </p:cNvPr>
          <p:cNvSpPr/>
          <p:nvPr/>
        </p:nvSpPr>
        <p:spPr>
          <a:xfrm>
            <a:off x="3079312" y="3116966"/>
            <a:ext cx="225863" cy="9787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B18FCBA-C78A-470C-87A4-3976290BD940}"/>
              </a:ext>
            </a:extLst>
          </p:cNvPr>
          <p:cNvCxnSpPr/>
          <p:nvPr/>
        </p:nvCxnSpPr>
        <p:spPr>
          <a:xfrm flipH="1">
            <a:off x="2272937" y="3630751"/>
            <a:ext cx="660281" cy="21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27C98DD8-C1B6-44AF-8910-206FDFD9A759}"/>
              </a:ext>
            </a:extLst>
          </p:cNvPr>
          <p:cNvSpPr txBox="1"/>
          <p:nvPr/>
        </p:nvSpPr>
        <p:spPr>
          <a:xfrm>
            <a:off x="838200" y="4701844"/>
            <a:ext cx="665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Beispiel: Trinklied S. 304, „Wohlauf, ihr Brüder allzumal“ (mit Auftakt)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42832E9-F3E5-4D9B-A79F-557FC54599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7365" r="6351" b="84508"/>
          <a:stretch/>
        </p:blipFill>
        <p:spPr>
          <a:xfrm>
            <a:off x="607941" y="5027011"/>
            <a:ext cx="8013545" cy="1075193"/>
          </a:xfrm>
          <a:prstGeom prst="rect">
            <a:avLst/>
          </a:prstGeom>
        </p:spPr>
      </p:pic>
      <p:pic>
        <p:nvPicPr>
          <p:cNvPr id="19" name="Notenwerte 2 CP100">
            <a:hlinkClick r:id="" action="ppaction://media"/>
            <a:extLst>
              <a:ext uri="{FF2B5EF4-FFF2-40B4-BE49-F238E27FC236}">
                <a16:creationId xmlns:a16="http://schemas.microsoft.com/office/drawing/2014/main" id="{F10111FA-11C7-4A40-A287-E17BF0CBAC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74629" y="5194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10" grpId="0"/>
      <p:bldP spid="1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979C0FC-3277-4FF2-8B21-131018B8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Notenwerte (Tondauern) 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4369E76-4BF4-469D-8B0F-C9ED240AB5A5}"/>
              </a:ext>
            </a:extLst>
          </p:cNvPr>
          <p:cNvSpPr txBox="1"/>
          <p:nvPr/>
        </p:nvSpPr>
        <p:spPr>
          <a:xfrm>
            <a:off x="11216640" y="365125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B1A9BC-C641-48E5-8861-41BB37EEE31B}"/>
              </a:ext>
            </a:extLst>
          </p:cNvPr>
          <p:cNvSpPr txBox="1"/>
          <p:nvPr/>
        </p:nvSpPr>
        <p:spPr>
          <a:xfrm>
            <a:off x="907868" y="1877856"/>
            <a:ext cx="2488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Werte im Verhältnis 1:3</a:t>
            </a:r>
          </a:p>
          <a:p>
            <a:r>
              <a:rPr lang="de-DE" sz="2400" dirty="0"/>
              <a:t>halbe Notenwerte</a:t>
            </a:r>
          </a:p>
          <a:p>
            <a:r>
              <a:rPr lang="de-DE" sz="2400" dirty="0"/>
              <a:t>Pulsschlag auf dem punktierten Viertel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E160DA-7C25-4DDA-AB8B-5FCCBBC248DD}"/>
              </a:ext>
            </a:extLst>
          </p:cNvPr>
          <p:cNvSpPr txBox="1"/>
          <p:nvPr/>
        </p:nvSpPr>
        <p:spPr>
          <a:xfrm>
            <a:off x="8844915" y="1993582"/>
            <a:ext cx="2585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Punktierte Viertel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Viertel und Achtel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Achtel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7C98DD8-C1B6-44AF-8910-206FDFD9A759}"/>
              </a:ext>
            </a:extLst>
          </p:cNvPr>
          <p:cNvSpPr txBox="1"/>
          <p:nvPr/>
        </p:nvSpPr>
        <p:spPr>
          <a:xfrm>
            <a:off x="838200" y="4701844"/>
            <a:ext cx="673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Beispiel: Studentenuhr „So pünktlich zur Sekunde“ S. 382 (mit Auftakt)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E96FC8-98F8-45C0-A903-A23FD1E4CE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24652" r="53233" b="58970"/>
          <a:stretch/>
        </p:blipFill>
        <p:spPr>
          <a:xfrm>
            <a:off x="3859410" y="1552998"/>
            <a:ext cx="4839276" cy="2958041"/>
          </a:xfrm>
          <a:prstGeom prst="rect">
            <a:avLst/>
          </a:prstGeom>
        </p:spPr>
      </p:pic>
      <p:pic>
        <p:nvPicPr>
          <p:cNvPr id="6" name="Notenwerte 3 CP 157">
            <a:hlinkClick r:id="" action="ppaction://media"/>
            <a:extLst>
              <a:ext uri="{FF2B5EF4-FFF2-40B4-BE49-F238E27FC236}">
                <a16:creationId xmlns:a16="http://schemas.microsoft.com/office/drawing/2014/main" id="{4C1B8ED8-D7B0-405C-8903-0971429514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5315" y="5305002"/>
            <a:ext cx="609600" cy="609600"/>
          </a:xfrm>
          <a:prstGeom prst="rect">
            <a:avLst/>
          </a:prstGeom>
        </p:spPr>
      </p:pic>
      <p:pic>
        <p:nvPicPr>
          <p:cNvPr id="13" name="Grafik 12" descr="Ein Bild, das Vogel enthält.&#10;&#10;Automatisch generierte Beschreibung">
            <a:extLst>
              <a:ext uri="{FF2B5EF4-FFF2-40B4-BE49-F238E27FC236}">
                <a16:creationId xmlns:a16="http://schemas.microsoft.com/office/drawing/2014/main" id="{A5289F21-FC02-4D87-B38F-5A95784F7E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8991" r="19472" b="83873"/>
          <a:stretch/>
        </p:blipFill>
        <p:spPr>
          <a:xfrm>
            <a:off x="629193" y="5190335"/>
            <a:ext cx="7516457" cy="10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39BC3-B366-45BC-8FE8-AFFDB6A4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Punktierungen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24126B-565F-4F8E-A106-344197B22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" y="2832858"/>
            <a:ext cx="6128657" cy="11091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Große Punktierung:</a:t>
            </a:r>
            <a:br>
              <a:rPr lang="de-DE" dirty="0"/>
            </a:br>
            <a:r>
              <a:rPr lang="de-DE" dirty="0"/>
              <a:t>über einen Pulsschlag hinweg</a:t>
            </a:r>
            <a:br>
              <a:rPr lang="de-DE" dirty="0"/>
            </a:br>
            <a:r>
              <a:rPr lang="de-DE" dirty="0"/>
              <a:t>reichend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3B0FCB-1D30-4CB0-A274-EF957C4CA68D}"/>
              </a:ext>
            </a:extLst>
          </p:cNvPr>
          <p:cNvSpPr txBox="1"/>
          <p:nvPr/>
        </p:nvSpPr>
        <p:spPr>
          <a:xfrm>
            <a:off x="11084923" y="399960"/>
            <a:ext cx="32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9A6BD1-E7EC-40EA-A27F-01C83A049C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01" r="43713" b="79540"/>
          <a:stretch/>
        </p:blipFill>
        <p:spPr>
          <a:xfrm>
            <a:off x="5120640" y="2512552"/>
            <a:ext cx="5866747" cy="1933576"/>
          </a:xfrm>
          <a:prstGeom prst="rect">
            <a:avLst/>
          </a:prstGeom>
        </p:spPr>
      </p:pic>
      <p:pic>
        <p:nvPicPr>
          <p:cNvPr id="7" name="Punktierung 1">
            <a:hlinkClick r:id="" action="ppaction://media"/>
            <a:extLst>
              <a:ext uri="{FF2B5EF4-FFF2-40B4-BE49-F238E27FC236}">
                <a16:creationId xmlns:a16="http://schemas.microsoft.com/office/drawing/2014/main" id="{3AAE832D-E0A9-4606-8F7B-EE30FC65A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7540" y="3522269"/>
            <a:ext cx="609600" cy="6096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CD5F1B9-BE55-490C-8AA9-A9F560605CD1}"/>
              </a:ext>
            </a:extLst>
          </p:cNvPr>
          <p:cNvSpPr txBox="1"/>
          <p:nvPr/>
        </p:nvSpPr>
        <p:spPr>
          <a:xfrm>
            <a:off x="1358537" y="4876800"/>
            <a:ext cx="4284617" cy="3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 „Bin ein fahrender Gesell“ S. 325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ED2BD9-A414-49C8-8429-DD7498D214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8507" r="43354" b="83747"/>
          <a:stretch/>
        </p:blipFill>
        <p:spPr>
          <a:xfrm>
            <a:off x="1060132" y="5316436"/>
            <a:ext cx="4881425" cy="1149679"/>
          </a:xfrm>
          <a:prstGeom prst="rect">
            <a:avLst/>
          </a:prstGeom>
        </p:spPr>
      </p:pic>
      <p:pic>
        <p:nvPicPr>
          <p:cNvPr id="11" name="Punktierung  2">
            <a:hlinkClick r:id="" action="ppaction://media"/>
            <a:extLst>
              <a:ext uri="{FF2B5EF4-FFF2-40B4-BE49-F238E27FC236}">
                <a16:creationId xmlns:a16="http://schemas.microsoft.com/office/drawing/2014/main" id="{AF89E811-75F9-454E-B972-FEDD611172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1394" y="5503052"/>
            <a:ext cx="609600" cy="6096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AD8B667-C475-4609-9A7E-09FA86383750}"/>
              </a:ext>
            </a:extLst>
          </p:cNvPr>
          <p:cNvSpPr txBox="1"/>
          <p:nvPr/>
        </p:nvSpPr>
        <p:spPr>
          <a:xfrm>
            <a:off x="838200" y="1386523"/>
            <a:ext cx="9737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Grundsatz: Die Punktierung verlängert die Note um die Hälfte ihres Wertes.</a:t>
            </a:r>
          </a:p>
          <a:p>
            <a:r>
              <a:rPr lang="de-DE" sz="2000" dirty="0"/>
              <a:t>Häufigster Effekt: Statt einer gleichmäßigen Abfolge werden betonte Silben verlängert, unbetonte verkürzt</a:t>
            </a:r>
          </a:p>
        </p:txBody>
      </p:sp>
    </p:spTree>
    <p:extLst>
      <p:ext uri="{BB962C8B-B14F-4D97-AF65-F5344CB8AC3E}">
        <p14:creationId xmlns:p14="http://schemas.microsoft.com/office/powerpoint/2010/main" val="39221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A6C58-AC2D-482A-8550-196213A1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Punktierungen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0136D7-ADFA-4218-8D7C-AF120F1C1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343400" cy="114399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Kleine Punktierung</a:t>
            </a:r>
          </a:p>
          <a:p>
            <a:pPr marL="0" indent="0">
              <a:buNone/>
            </a:pPr>
            <a:r>
              <a:rPr lang="de-DE" dirty="0"/>
              <a:t>innerhalb eines Pulsschlags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5E3630-EE0B-4E61-BA64-C4B59B3497B8}"/>
              </a:ext>
            </a:extLst>
          </p:cNvPr>
          <p:cNvSpPr txBox="1"/>
          <p:nvPr/>
        </p:nvSpPr>
        <p:spPr>
          <a:xfrm>
            <a:off x="11353801" y="531223"/>
            <a:ext cx="28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0D91C5-B824-4A5E-96B1-5ADDB024E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8889" r="51375" b="77824"/>
          <a:stretch/>
        </p:blipFill>
        <p:spPr>
          <a:xfrm>
            <a:off x="5676899" y="1325562"/>
            <a:ext cx="4749625" cy="2260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EBF2E7C-1B03-4820-9901-2D0701AF2E78}"/>
              </a:ext>
            </a:extLst>
          </p:cNvPr>
          <p:cNvSpPr txBox="1"/>
          <p:nvPr/>
        </p:nvSpPr>
        <p:spPr>
          <a:xfrm>
            <a:off x="1000125" y="3653983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 „Ein Heller und ein Batzen“ S. 343</a:t>
            </a:r>
          </a:p>
        </p:txBody>
      </p:sp>
      <p:pic>
        <p:nvPicPr>
          <p:cNvPr id="11" name="Grafik 10" descr="Ein Bild, das Vogel enthält.&#10;&#10;Automatisch generierte Beschreibung">
            <a:extLst>
              <a:ext uri="{FF2B5EF4-FFF2-40B4-BE49-F238E27FC236}">
                <a16:creationId xmlns:a16="http://schemas.microsoft.com/office/drawing/2014/main" id="{6E30288A-D744-414F-A10A-C5835736FF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7746" r="26621" b="84167"/>
          <a:stretch/>
        </p:blipFill>
        <p:spPr>
          <a:xfrm>
            <a:off x="904875" y="3918652"/>
            <a:ext cx="7296019" cy="1325562"/>
          </a:xfrm>
          <a:prstGeom prst="rect">
            <a:avLst/>
          </a:prstGeom>
        </p:spPr>
      </p:pic>
      <p:pic>
        <p:nvPicPr>
          <p:cNvPr id="12" name="Punktierung 2 CP125">
            <a:hlinkClick r:id="" action="ppaction://media"/>
            <a:extLst>
              <a:ext uri="{FF2B5EF4-FFF2-40B4-BE49-F238E27FC236}">
                <a16:creationId xmlns:a16="http://schemas.microsoft.com/office/drawing/2014/main" id="{33672997-A833-40D0-8999-CCFAD766C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87245" y="4241799"/>
            <a:ext cx="609600" cy="609600"/>
          </a:xfrm>
          <a:prstGeom prst="rect">
            <a:avLst/>
          </a:prstGeom>
        </p:spPr>
      </p:pic>
      <p:pic>
        <p:nvPicPr>
          <p:cNvPr id="14" name="Punktierung 2">
            <a:hlinkClick r:id="" action="ppaction://media"/>
            <a:extLst>
              <a:ext uri="{FF2B5EF4-FFF2-40B4-BE49-F238E27FC236}">
                <a16:creationId xmlns:a16="http://schemas.microsoft.com/office/drawing/2014/main" id="{D1A60933-237B-4437-9606-720798BC10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80562" y="1757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765C731F-B5EA-4348-A48A-F65F85410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6577" r="7652" b="74094"/>
          <a:stretch/>
        </p:blipFill>
        <p:spPr>
          <a:xfrm>
            <a:off x="383153" y="2085084"/>
            <a:ext cx="8872994" cy="29145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6ABA2B-D64B-4787-9280-0C1A3325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Punktierungen 3: gemischt groß und klein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9602A1-2D1C-420F-BBFF-F719A278A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Beispiel: </a:t>
            </a:r>
            <a:r>
              <a:rPr lang="de-DE" dirty="0" err="1"/>
              <a:t>Filia</a:t>
            </a:r>
            <a:r>
              <a:rPr lang="de-DE" dirty="0"/>
              <a:t> </a:t>
            </a:r>
            <a:r>
              <a:rPr lang="de-DE" dirty="0" err="1"/>
              <a:t>hospitalis</a:t>
            </a:r>
            <a:r>
              <a:rPr lang="de-DE" dirty="0"/>
              <a:t>, „O wonnevolle Jugendzeit“, S. 374</a:t>
            </a:r>
          </a:p>
        </p:txBody>
      </p:sp>
      <p:pic>
        <p:nvPicPr>
          <p:cNvPr id="6" name="Punktierung 3 gem CP 150">
            <a:hlinkClick r:id="" action="ppaction://media"/>
            <a:extLst>
              <a:ext uri="{FF2B5EF4-FFF2-40B4-BE49-F238E27FC236}">
                <a16:creationId xmlns:a16="http://schemas.microsoft.com/office/drawing/2014/main" id="{F57F8C08-22DF-4010-BF1E-7FCD25E0F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7474" y="3059906"/>
            <a:ext cx="609600" cy="6096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D03FFFB-9A42-47DB-8A2F-FAB4E96ABE7C}"/>
              </a:ext>
            </a:extLst>
          </p:cNvPr>
          <p:cNvSpPr/>
          <p:nvPr/>
        </p:nvSpPr>
        <p:spPr>
          <a:xfrm>
            <a:off x="2317297" y="2673531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2AE4E18-4FD4-471F-8AA6-7BF7D55BD8E2}"/>
              </a:ext>
            </a:extLst>
          </p:cNvPr>
          <p:cNvSpPr/>
          <p:nvPr/>
        </p:nvSpPr>
        <p:spPr>
          <a:xfrm>
            <a:off x="6017079" y="2673531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FB596B9-94A9-4970-BA54-72DD414309B5}"/>
              </a:ext>
            </a:extLst>
          </p:cNvPr>
          <p:cNvSpPr/>
          <p:nvPr/>
        </p:nvSpPr>
        <p:spPr>
          <a:xfrm>
            <a:off x="3072229" y="3846603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8ABE105-7D08-464F-B210-FCB03BC3726F}"/>
              </a:ext>
            </a:extLst>
          </p:cNvPr>
          <p:cNvSpPr/>
          <p:nvPr/>
        </p:nvSpPr>
        <p:spPr>
          <a:xfrm>
            <a:off x="6156308" y="4002790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6D971DD-FD8D-4EA4-BB97-3F4A77181508}"/>
              </a:ext>
            </a:extLst>
          </p:cNvPr>
          <p:cNvSpPr/>
          <p:nvPr/>
        </p:nvSpPr>
        <p:spPr>
          <a:xfrm>
            <a:off x="3887553" y="2858690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E0B2B8A-84DD-46D2-B73A-F69B256C3047}"/>
              </a:ext>
            </a:extLst>
          </p:cNvPr>
          <p:cNvSpPr/>
          <p:nvPr/>
        </p:nvSpPr>
        <p:spPr>
          <a:xfrm>
            <a:off x="7093814" y="3846602"/>
            <a:ext cx="766354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1D1184C-C1B7-45B6-9A90-630220DDE4EE}"/>
              </a:ext>
            </a:extLst>
          </p:cNvPr>
          <p:cNvSpPr/>
          <p:nvPr/>
        </p:nvSpPr>
        <p:spPr>
          <a:xfrm>
            <a:off x="2386149" y="3757035"/>
            <a:ext cx="628650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03CBC82-AE0B-4285-AC7A-355C79A4BBCB}"/>
              </a:ext>
            </a:extLst>
          </p:cNvPr>
          <p:cNvSpPr/>
          <p:nvPr/>
        </p:nvSpPr>
        <p:spPr>
          <a:xfrm>
            <a:off x="3152775" y="2673531"/>
            <a:ext cx="561975" cy="64116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4FE9392-83DB-4A86-A0EC-43D234937183}"/>
              </a:ext>
            </a:extLst>
          </p:cNvPr>
          <p:cNvSpPr/>
          <p:nvPr/>
        </p:nvSpPr>
        <p:spPr>
          <a:xfrm>
            <a:off x="6917545" y="2723537"/>
            <a:ext cx="531767" cy="64116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E659AA0-DC06-4CEB-836B-19D15DD9B662}"/>
              </a:ext>
            </a:extLst>
          </p:cNvPr>
          <p:cNvSpPr/>
          <p:nvPr/>
        </p:nvSpPr>
        <p:spPr>
          <a:xfrm>
            <a:off x="7860168" y="5216108"/>
            <a:ext cx="561975" cy="64116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533A1AE-D6B2-4A51-B519-92E05E1A916E}"/>
              </a:ext>
            </a:extLst>
          </p:cNvPr>
          <p:cNvSpPr/>
          <p:nvPr/>
        </p:nvSpPr>
        <p:spPr>
          <a:xfrm>
            <a:off x="4472664" y="5333962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B1467D5-C64A-4835-8A99-6AF91ACF7A7A}"/>
              </a:ext>
            </a:extLst>
          </p:cNvPr>
          <p:cNvSpPr/>
          <p:nvPr/>
        </p:nvSpPr>
        <p:spPr>
          <a:xfrm>
            <a:off x="1155247" y="5343506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FDBF1A4-5B1C-48C7-87FC-E3D9C5CE6886}"/>
              </a:ext>
            </a:extLst>
          </p:cNvPr>
          <p:cNvSpPr txBox="1"/>
          <p:nvPr/>
        </p:nvSpPr>
        <p:spPr>
          <a:xfrm>
            <a:off x="2152650" y="5399943"/>
            <a:ext cx="927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Große Punktierung                           Kleine Punktierung                          Ohne Punktierung </a:t>
            </a:r>
          </a:p>
        </p:txBody>
      </p:sp>
    </p:spTree>
    <p:extLst>
      <p:ext uri="{BB962C8B-B14F-4D97-AF65-F5344CB8AC3E}">
        <p14:creationId xmlns:p14="http://schemas.microsoft.com/office/powerpoint/2010/main" val="37651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076D90AF-29C0-4858-8618-0DC91C24B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8561" r="5397" b="50000"/>
          <a:stretch/>
        </p:blipFill>
        <p:spPr>
          <a:xfrm>
            <a:off x="586476" y="1072271"/>
            <a:ext cx="7969939" cy="544794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9602A1-2D1C-420F-BBFF-F719A278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79" y="5432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Noch ein Beispiel: </a:t>
            </a:r>
            <a:r>
              <a:rPr lang="de-DE" dirty="0" err="1"/>
              <a:t>Rudelsburg</a:t>
            </a:r>
            <a:r>
              <a:rPr lang="de-DE" dirty="0"/>
              <a:t>, S. 340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03FFFB-9A42-47DB-8A2F-FAB4E96ABE7C}"/>
              </a:ext>
            </a:extLst>
          </p:cNvPr>
          <p:cNvSpPr/>
          <p:nvPr/>
        </p:nvSpPr>
        <p:spPr>
          <a:xfrm>
            <a:off x="3204203" y="2396287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2AE4E18-4FD4-471F-8AA6-7BF7D55BD8E2}"/>
              </a:ext>
            </a:extLst>
          </p:cNvPr>
          <p:cNvSpPr/>
          <p:nvPr/>
        </p:nvSpPr>
        <p:spPr>
          <a:xfrm>
            <a:off x="4837332" y="2336090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FB596B9-94A9-4970-BA54-72DD414309B5}"/>
              </a:ext>
            </a:extLst>
          </p:cNvPr>
          <p:cNvSpPr/>
          <p:nvPr/>
        </p:nvSpPr>
        <p:spPr>
          <a:xfrm>
            <a:off x="4940268" y="1271337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8ABE105-7D08-464F-B210-FCB03BC3726F}"/>
              </a:ext>
            </a:extLst>
          </p:cNvPr>
          <p:cNvSpPr/>
          <p:nvPr/>
        </p:nvSpPr>
        <p:spPr>
          <a:xfrm>
            <a:off x="6465820" y="4391482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6D971DD-FD8D-4EA4-BB97-3F4A77181508}"/>
              </a:ext>
            </a:extLst>
          </p:cNvPr>
          <p:cNvSpPr/>
          <p:nvPr/>
        </p:nvSpPr>
        <p:spPr>
          <a:xfrm>
            <a:off x="2539366" y="1385688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E0B2B8A-84DD-46D2-B73A-F69B256C3047}"/>
              </a:ext>
            </a:extLst>
          </p:cNvPr>
          <p:cNvSpPr/>
          <p:nvPr/>
        </p:nvSpPr>
        <p:spPr>
          <a:xfrm>
            <a:off x="4188268" y="1338154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1D1184C-C1B7-45B6-9A90-630220DDE4EE}"/>
              </a:ext>
            </a:extLst>
          </p:cNvPr>
          <p:cNvSpPr/>
          <p:nvPr/>
        </p:nvSpPr>
        <p:spPr>
          <a:xfrm>
            <a:off x="5837170" y="1308211"/>
            <a:ext cx="628650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E659AA0-DC06-4CEB-836B-19D15DD9B662}"/>
              </a:ext>
            </a:extLst>
          </p:cNvPr>
          <p:cNvSpPr/>
          <p:nvPr/>
        </p:nvSpPr>
        <p:spPr>
          <a:xfrm>
            <a:off x="5556182" y="3108415"/>
            <a:ext cx="1126505" cy="85601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533A1AE-D6B2-4A51-B519-92E05E1A916E}"/>
              </a:ext>
            </a:extLst>
          </p:cNvPr>
          <p:cNvSpPr/>
          <p:nvPr/>
        </p:nvSpPr>
        <p:spPr>
          <a:xfrm>
            <a:off x="4012413" y="3325749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B1467D5-C64A-4835-8A99-6AF91ACF7A7A}"/>
              </a:ext>
            </a:extLst>
          </p:cNvPr>
          <p:cNvSpPr/>
          <p:nvPr/>
        </p:nvSpPr>
        <p:spPr>
          <a:xfrm>
            <a:off x="3340528" y="1308210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5C8DFEB-06A9-4799-A68B-4C0E3A099BD1}"/>
              </a:ext>
            </a:extLst>
          </p:cNvPr>
          <p:cNvSpPr/>
          <p:nvPr/>
        </p:nvSpPr>
        <p:spPr>
          <a:xfrm>
            <a:off x="2365628" y="3350475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16D542F-029C-4412-8FBC-EFBCDE92B093}"/>
              </a:ext>
            </a:extLst>
          </p:cNvPr>
          <p:cNvSpPr/>
          <p:nvPr/>
        </p:nvSpPr>
        <p:spPr>
          <a:xfrm>
            <a:off x="3970557" y="2341948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A59311B-6FBF-406B-8DF1-4A4AABC05A04}"/>
              </a:ext>
            </a:extLst>
          </p:cNvPr>
          <p:cNvSpPr/>
          <p:nvPr/>
        </p:nvSpPr>
        <p:spPr>
          <a:xfrm>
            <a:off x="5670093" y="2314231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2A08DB0-2357-4754-A4AB-72E73757B73E}"/>
              </a:ext>
            </a:extLst>
          </p:cNvPr>
          <p:cNvSpPr/>
          <p:nvPr/>
        </p:nvSpPr>
        <p:spPr>
          <a:xfrm>
            <a:off x="2364918" y="2341948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4FA2D2D-38A1-4CF3-A7AF-4DB4CFFA6309}"/>
              </a:ext>
            </a:extLst>
          </p:cNvPr>
          <p:cNvSpPr/>
          <p:nvPr/>
        </p:nvSpPr>
        <p:spPr>
          <a:xfrm>
            <a:off x="3765519" y="4400019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525F686-EEBF-4344-BF2E-3F5945105229}"/>
              </a:ext>
            </a:extLst>
          </p:cNvPr>
          <p:cNvSpPr/>
          <p:nvPr/>
        </p:nvSpPr>
        <p:spPr>
          <a:xfrm>
            <a:off x="2334748" y="4356495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5FB93C6-C6EE-4EDE-A321-0F9C7A1E068E}"/>
              </a:ext>
            </a:extLst>
          </p:cNvPr>
          <p:cNvSpPr/>
          <p:nvPr/>
        </p:nvSpPr>
        <p:spPr>
          <a:xfrm>
            <a:off x="3765519" y="5474289"/>
            <a:ext cx="54036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73DEAF4-D755-4B44-8C98-1110B49D7093}"/>
              </a:ext>
            </a:extLst>
          </p:cNvPr>
          <p:cNvSpPr/>
          <p:nvPr/>
        </p:nvSpPr>
        <p:spPr>
          <a:xfrm>
            <a:off x="2038594" y="5362515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D28E360-48A0-4CB5-A9D6-B598F66AF10C}"/>
              </a:ext>
            </a:extLst>
          </p:cNvPr>
          <p:cNvSpPr/>
          <p:nvPr/>
        </p:nvSpPr>
        <p:spPr>
          <a:xfrm>
            <a:off x="5641430" y="4400019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7AE6607-5105-460D-A267-3A64B3E950ED}"/>
              </a:ext>
            </a:extLst>
          </p:cNvPr>
          <p:cNvSpPr/>
          <p:nvPr/>
        </p:nvSpPr>
        <p:spPr>
          <a:xfrm>
            <a:off x="5389666" y="5411965"/>
            <a:ext cx="693972" cy="38637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45B44A4-FB2A-40BD-8644-2D4C396F4545}"/>
              </a:ext>
            </a:extLst>
          </p:cNvPr>
          <p:cNvSpPr/>
          <p:nvPr/>
        </p:nvSpPr>
        <p:spPr>
          <a:xfrm>
            <a:off x="4522403" y="4342161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16A0069-6CE7-478B-975C-5CF56CA7DC34}"/>
              </a:ext>
            </a:extLst>
          </p:cNvPr>
          <p:cNvSpPr/>
          <p:nvPr/>
        </p:nvSpPr>
        <p:spPr>
          <a:xfrm>
            <a:off x="3028720" y="4370200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CD82361-C127-44B2-B184-4578665DB69A}"/>
              </a:ext>
            </a:extLst>
          </p:cNvPr>
          <p:cNvSpPr/>
          <p:nvPr/>
        </p:nvSpPr>
        <p:spPr>
          <a:xfrm>
            <a:off x="5730556" y="3350475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9F8FA44-9043-49CF-9C2E-86DF25C67291}"/>
              </a:ext>
            </a:extLst>
          </p:cNvPr>
          <p:cNvSpPr/>
          <p:nvPr/>
        </p:nvSpPr>
        <p:spPr>
          <a:xfrm>
            <a:off x="4742961" y="3325748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992A421-BBCE-4C03-AAFF-7B82592A17E5}"/>
              </a:ext>
            </a:extLst>
          </p:cNvPr>
          <p:cNvSpPr/>
          <p:nvPr/>
        </p:nvSpPr>
        <p:spPr>
          <a:xfrm>
            <a:off x="3097796" y="3364180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BD0A3E9-A08A-48E5-95EA-6D2B2FAEDDB1}"/>
              </a:ext>
            </a:extLst>
          </p:cNvPr>
          <p:cNvSpPr/>
          <p:nvPr/>
        </p:nvSpPr>
        <p:spPr>
          <a:xfrm>
            <a:off x="6196627" y="5449563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A6A656B-1DEE-41F3-9874-63751912CEC7}"/>
              </a:ext>
            </a:extLst>
          </p:cNvPr>
          <p:cNvSpPr/>
          <p:nvPr/>
        </p:nvSpPr>
        <p:spPr>
          <a:xfrm>
            <a:off x="4372684" y="5437713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5A14EF2D-7E73-48FF-94C2-1DD7A80BC648}"/>
              </a:ext>
            </a:extLst>
          </p:cNvPr>
          <p:cNvSpPr/>
          <p:nvPr/>
        </p:nvSpPr>
        <p:spPr>
          <a:xfrm>
            <a:off x="2865865" y="5475216"/>
            <a:ext cx="766354" cy="3863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7B2588A-05BC-447E-8F91-06FA8D979920}"/>
              </a:ext>
            </a:extLst>
          </p:cNvPr>
          <p:cNvSpPr txBox="1"/>
          <p:nvPr/>
        </p:nvSpPr>
        <p:spPr>
          <a:xfrm>
            <a:off x="8430481" y="3234201"/>
            <a:ext cx="304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Achtung auf die Abweichung vom Schema!</a:t>
            </a:r>
          </a:p>
        </p:txBody>
      </p:sp>
      <p:pic>
        <p:nvPicPr>
          <p:cNvPr id="44" name="Punktierung 3 gem CP 122">
            <a:hlinkClick r:id="" action="ppaction://media"/>
            <a:extLst>
              <a:ext uri="{FF2B5EF4-FFF2-40B4-BE49-F238E27FC236}">
                <a16:creationId xmlns:a16="http://schemas.microsoft.com/office/drawing/2014/main" id="{98C0A459-F162-429A-9BA3-EC8722F99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6511" y="1329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Breitbild</PresentationFormat>
  <Paragraphs>78</Paragraphs>
  <Slides>10</Slides>
  <Notes>0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Berner Singstudenten</vt:lpstr>
      <vt:lpstr>PowerPoint-Präsentation</vt:lpstr>
      <vt:lpstr>Notenwerte (Tondauern) 1</vt:lpstr>
      <vt:lpstr>Notenwerte (Tondauern) 2</vt:lpstr>
      <vt:lpstr>Notenwerte (Tondauern) 3</vt:lpstr>
      <vt:lpstr>Punktierungen 1</vt:lpstr>
      <vt:lpstr>Punktierungen 2</vt:lpstr>
      <vt:lpstr>Punktierungen 3: gemischt groß und klein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Berner Singstudenten</dc:title>
  <dc:creator>Andreas</dc:creator>
  <cp:lastModifiedBy>Andreas</cp:lastModifiedBy>
  <cp:revision>43</cp:revision>
  <dcterms:created xsi:type="dcterms:W3CDTF">2020-03-20T15:30:33Z</dcterms:created>
  <dcterms:modified xsi:type="dcterms:W3CDTF">2020-03-21T09:23:07Z</dcterms:modified>
</cp:coreProperties>
</file>