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6C409-0D93-4313-9C4B-EF740E22B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E01186-4865-4420-A7AF-8204FBD8E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12C56F-4676-4BF4-9069-08BDD61D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CA17CA-1F66-4C0C-914A-5D874C3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E805DF-79E0-47D5-954E-8E6D033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02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45FF6-9F7E-4731-B2B5-A9A8FE78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862C47-0886-46EF-A0D5-8BA97ADC2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05CEA-5809-4BFC-8ADF-62D145EC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F57CC1-490B-4EBC-8211-ABF70998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BFD2B-3781-415F-BF2D-DB27CB6F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9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709A74-8DAD-4C09-B8A8-20AF9D487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4A20DE-1CF5-49EF-B19A-BB94CE820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2B006-730E-42E4-8FC2-B382A863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75D7A-64D2-4F29-8754-26C9CD20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21ABE4-76C8-4635-B959-62B3224A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5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43D89-DD11-4CA0-9C72-B82A3415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C79BD-01C5-4888-9E55-89DB008F6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A4FFC-F8C1-4036-A8C1-45C272B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4251E-F55D-4A23-82E2-7BBD5BD4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A103E-204C-41BE-80F2-390FB4F6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6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DB9E-107E-40BC-9230-827E67AD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1A9551-D9D7-4575-8E6D-977B8A4D0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E4C8F0-91C4-48CA-B4FC-CBB4B899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73B5E-9B49-4BF9-A850-ED4E4973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63A3A5-0073-4585-8EE7-2E8002C5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3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8807E-B236-4643-B091-F6CE1DED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0FB206-40A8-41A7-9923-EDA95D1F4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1EF963-90C1-4BDE-9E7C-489D5B0E6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0454F1-A6ED-4A42-B2EF-0A3241B9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BDD28A-E5F4-4602-BAF2-563B6292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B54000-9661-4F6C-8740-6EFAF73E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91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FC69-686E-4B15-94AF-81B23D50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32EB1B-5BB5-4367-97D9-1053FE85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534CCD-F2AC-44F8-B2BA-C857F6847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68B05C-16F3-45D2-9163-B10CFB50F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F468D3-4059-428D-8D9C-DD5BA5B40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C3ED1F-BFE6-4055-B7FB-899283BD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67F593-D9BC-4C2B-B032-87587ED9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6EEE61-302F-413C-A87A-4BF7C840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20B86-C8D4-49CE-8E9E-D1A273F2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3290B8-7EE2-4BA1-B7B5-1AFC593A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8DD5C-F762-4DE6-93AC-56CC2B93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8C6C0-F21E-49A5-88AF-7FF6765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9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E87C9-6D49-4FE0-9962-A3A45D59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1D0758-29AE-47F4-B474-EAE93D63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FE293-8FDA-44A3-98DE-E89A021B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9461B-FCE6-47A2-B622-7FE29533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4CEF1A-B83B-4E4E-8C50-EDF86381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F42421-BA20-4F56-A8A5-834B3653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1FBB96-D146-483C-996C-2EC9BB5A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ACCE75-B6EB-4138-A280-FA1A8A07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3DE644-E940-410F-8260-7CB67A9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4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FE1CF-7218-49BF-9999-F294AB33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E6663C-B450-47DE-BF3C-47B0890D1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A4B0D8-7D96-4257-B8CA-F14651BF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5241E2-A69A-467D-B402-78CB0C7A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AB0700-1BC5-4F07-9B45-0C126182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347E4F-7737-4E57-A653-0DF6E6EB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1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88D7D0-E80F-41CE-A37E-BFCFC96C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2A345B-F11B-49C0-967A-1F894C7E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D389D-2804-4840-8DC9-9E230EBC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B7D2-8C82-47D4-A997-A3BC296A45E6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3770A3-F91A-416A-AE9B-B472446E6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58AB0C-20FD-458E-8F5A-0D3B93682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1204-84F6-4EF5-8EF3-F08E878C8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1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6.png"/><Relationship Id="rId5" Type="http://schemas.microsoft.com/office/2007/relationships/media" Target="../media/media7.mp3"/><Relationship Id="rId10" Type="http://schemas.openxmlformats.org/officeDocument/2006/relationships/image" Target="../media/image5.pn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3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4" Type="http://schemas.openxmlformats.org/officeDocument/2006/relationships/audio" Target="../media/media13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3" Type="http://schemas.microsoft.com/office/2007/relationships/media" Target="../media/media16.mp3"/><Relationship Id="rId7" Type="http://schemas.microsoft.com/office/2007/relationships/media" Target="../media/media18.mp3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image" Target="../media/image4.png"/><Relationship Id="rId5" Type="http://schemas.microsoft.com/office/2007/relationships/media" Target="../media/media17.mp3"/><Relationship Id="rId10" Type="http://schemas.openxmlformats.org/officeDocument/2006/relationships/image" Target="../media/image13.jpeg"/><Relationship Id="rId4" Type="http://schemas.openxmlformats.org/officeDocument/2006/relationships/audio" Target="../media/media16.mp3"/><Relationship Id="rId9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174307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5: Tonale Strukturen</a:t>
            </a:r>
            <a:br>
              <a:rPr lang="de-DE" sz="3200" dirty="0"/>
            </a:br>
            <a:r>
              <a:rPr lang="de-DE" sz="3200" dirty="0"/>
              <a:t>zweite Lieferung: Molltonarten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101D01-8D10-41FD-8A69-E43AD5EEBC21}"/>
              </a:ext>
            </a:extLst>
          </p:cNvPr>
          <p:cNvSpPr txBox="1"/>
          <p:nvPr/>
        </p:nvSpPr>
        <p:spPr>
          <a:xfrm>
            <a:off x="914400" y="693019"/>
            <a:ext cx="8258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So, das war‘s mal wieder – mit Melodien, die nicht nur den einfachsten Strukturen folgen. </a:t>
            </a:r>
          </a:p>
          <a:p>
            <a:endParaRPr lang="de-DE" dirty="0"/>
          </a:p>
          <a:p>
            <a:r>
              <a:rPr lang="de-DE" dirty="0"/>
              <a:t>Weiteres ist vorgesehen: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Melodien, die vorübergehend in eine andere Tonart 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Problemstellen im </a:t>
            </a:r>
            <a:r>
              <a:rPr lang="de-DE" dirty="0" err="1"/>
              <a:t>Cantenprügel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stimmt man </a:t>
            </a:r>
            <a:r>
              <a:rPr lang="de-DE"/>
              <a:t>einen Cantus an?</a:t>
            </a:r>
            <a:endParaRPr lang="de-DE" dirty="0"/>
          </a:p>
          <a:p>
            <a:endParaRPr lang="de-DE" dirty="0"/>
          </a:p>
          <a:p>
            <a:r>
              <a:rPr lang="de-DE" dirty="0"/>
              <a:t>und dann vielleicht wieder live …</a:t>
            </a:r>
          </a:p>
          <a:p>
            <a:endParaRPr lang="de-DE" dirty="0"/>
          </a:p>
          <a:p>
            <a:r>
              <a:rPr lang="de-DE" dirty="0"/>
              <a:t>Denkt daran, die Bierbrauereien von zu Hause aus tatkräftig und trinkfest zu unterstützen. Wir brauchen sie nachher noch …</a:t>
            </a:r>
          </a:p>
        </p:txBody>
      </p:sp>
    </p:spTree>
    <p:extLst>
      <p:ext uri="{BB962C8B-B14F-4D97-AF65-F5344CB8AC3E}">
        <p14:creationId xmlns:p14="http://schemas.microsoft.com/office/powerpoint/2010/main" val="29464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89A9B-9DA7-44A0-B2EE-B1A70F42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Dur- und Molltonleiter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B01297-B423-46F3-B17D-1DC057C9A1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8634" r="9405" b="76445"/>
          <a:stretch/>
        </p:blipFill>
        <p:spPr>
          <a:xfrm>
            <a:off x="899158" y="1690688"/>
            <a:ext cx="6467947" cy="16851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8E896A-C33B-4FBA-A8C4-201350E8AB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22784" r="9405" b="69119"/>
          <a:stretch/>
        </p:blipFill>
        <p:spPr>
          <a:xfrm>
            <a:off x="838200" y="3770811"/>
            <a:ext cx="6467947" cy="914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F7FA81-A1A1-4595-B2E3-75BD599662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31150" r="9405" b="61524"/>
          <a:stretch/>
        </p:blipFill>
        <p:spPr>
          <a:xfrm>
            <a:off x="838199" y="5390606"/>
            <a:ext cx="6467947" cy="8273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5BA223B-B42B-4F21-8E24-1AAAB5AC73A7}"/>
              </a:ext>
            </a:extLst>
          </p:cNvPr>
          <p:cNvSpPr txBox="1"/>
          <p:nvPr/>
        </p:nvSpPr>
        <p:spPr>
          <a:xfrm>
            <a:off x="7236823" y="1767840"/>
            <a:ext cx="381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Dur = Grundton do in der Diatonik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685AD9-3115-4E06-8680-9DBAAC19B0C5}"/>
              </a:ext>
            </a:extLst>
          </p:cNvPr>
          <p:cNvSpPr txBox="1"/>
          <p:nvPr/>
        </p:nvSpPr>
        <p:spPr>
          <a:xfrm>
            <a:off x="7236823" y="2657901"/>
            <a:ext cx="361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Moll= Grundton la in der Diatonik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80253C-EF02-44E5-92E3-FD0E9E39F062}"/>
              </a:ext>
            </a:extLst>
          </p:cNvPr>
          <p:cNvSpPr txBox="1"/>
          <p:nvPr/>
        </p:nvSpPr>
        <p:spPr>
          <a:xfrm>
            <a:off x="8742636" y="3006465"/>
            <a:ext cx="26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„natürliche Molltonleiter“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7F56F8E-5596-464E-A33C-3C90D00B583C}"/>
              </a:ext>
            </a:extLst>
          </p:cNvPr>
          <p:cNvCxnSpPr>
            <a:cxnSpLocks/>
          </p:cNvCxnSpPr>
          <p:nvPr/>
        </p:nvCxnSpPr>
        <p:spPr>
          <a:xfrm flipV="1">
            <a:off x="4876800" y="3901440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2A06DDE-470A-40B0-8465-F54838DFC38A}"/>
              </a:ext>
            </a:extLst>
          </p:cNvPr>
          <p:cNvSpPr txBox="1"/>
          <p:nvPr/>
        </p:nvSpPr>
        <p:spPr>
          <a:xfrm>
            <a:off x="4803744" y="3584359"/>
            <a:ext cx="8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Leitton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AC84CB-8E36-4B41-9F56-A812E1566562}"/>
              </a:ext>
            </a:extLst>
          </p:cNvPr>
          <p:cNvCxnSpPr>
            <a:cxnSpLocks/>
          </p:cNvCxnSpPr>
          <p:nvPr/>
        </p:nvCxnSpPr>
        <p:spPr>
          <a:xfrm flipV="1">
            <a:off x="3849611" y="1892548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8DD6020-DCA3-4B58-A55D-40B097A43BCB}"/>
              </a:ext>
            </a:extLst>
          </p:cNvPr>
          <p:cNvCxnSpPr>
            <a:cxnSpLocks/>
          </p:cNvCxnSpPr>
          <p:nvPr/>
        </p:nvCxnSpPr>
        <p:spPr>
          <a:xfrm flipV="1">
            <a:off x="5965372" y="1783691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09A1383-DA6F-4B9C-9653-EA9CAE55C403}"/>
              </a:ext>
            </a:extLst>
          </p:cNvPr>
          <p:cNvCxnSpPr>
            <a:cxnSpLocks/>
          </p:cNvCxnSpPr>
          <p:nvPr/>
        </p:nvCxnSpPr>
        <p:spPr>
          <a:xfrm flipV="1">
            <a:off x="3849610" y="2702446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522DEB0-1FFE-4D38-B8B2-8583DB47FE6F}"/>
              </a:ext>
            </a:extLst>
          </p:cNvPr>
          <p:cNvCxnSpPr>
            <a:cxnSpLocks/>
          </p:cNvCxnSpPr>
          <p:nvPr/>
        </p:nvCxnSpPr>
        <p:spPr>
          <a:xfrm flipV="1">
            <a:off x="2329543" y="2790315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B93B22E-563E-4285-94A1-C14521157BED}"/>
              </a:ext>
            </a:extLst>
          </p:cNvPr>
          <p:cNvCxnSpPr>
            <a:cxnSpLocks/>
          </p:cNvCxnSpPr>
          <p:nvPr/>
        </p:nvCxnSpPr>
        <p:spPr>
          <a:xfrm flipV="1">
            <a:off x="7367105" y="2376488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8B73DD6-4EC4-4B45-84A3-A5B5F61B0403}"/>
              </a:ext>
            </a:extLst>
          </p:cNvPr>
          <p:cNvSpPr txBox="1"/>
          <p:nvPr/>
        </p:nvSpPr>
        <p:spPr>
          <a:xfrm>
            <a:off x="8063790" y="2211417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Halbtonschritte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D505E24-0F63-4520-8E3C-D8F3F84569E3}"/>
              </a:ext>
            </a:extLst>
          </p:cNvPr>
          <p:cNvCxnSpPr>
            <a:cxnSpLocks/>
          </p:cNvCxnSpPr>
          <p:nvPr/>
        </p:nvCxnSpPr>
        <p:spPr>
          <a:xfrm flipV="1">
            <a:off x="4876798" y="5390606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53B3610-443C-4749-A9DB-C4EB4ECE0640}"/>
              </a:ext>
            </a:extLst>
          </p:cNvPr>
          <p:cNvCxnSpPr>
            <a:cxnSpLocks/>
          </p:cNvCxnSpPr>
          <p:nvPr/>
        </p:nvCxnSpPr>
        <p:spPr>
          <a:xfrm flipV="1">
            <a:off x="2198914" y="4123508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794996C-4D06-4EA8-84BA-8564007FB25C}"/>
              </a:ext>
            </a:extLst>
          </p:cNvPr>
          <p:cNvCxnSpPr>
            <a:cxnSpLocks/>
          </p:cNvCxnSpPr>
          <p:nvPr/>
        </p:nvCxnSpPr>
        <p:spPr>
          <a:xfrm flipV="1">
            <a:off x="3784788" y="4071256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F79D90D-B28F-4C49-A2D4-713BEEE3003A}"/>
              </a:ext>
            </a:extLst>
          </p:cNvPr>
          <p:cNvCxnSpPr>
            <a:cxnSpLocks/>
          </p:cNvCxnSpPr>
          <p:nvPr/>
        </p:nvCxnSpPr>
        <p:spPr>
          <a:xfrm flipV="1">
            <a:off x="2205096" y="5495109"/>
            <a:ext cx="696685" cy="10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49704B5A-B260-40E7-9E50-D0FB3BCD0B15}"/>
              </a:ext>
            </a:extLst>
          </p:cNvPr>
          <p:cNvSpPr/>
          <p:nvPr/>
        </p:nvSpPr>
        <p:spPr>
          <a:xfrm>
            <a:off x="4302034" y="4071256"/>
            <a:ext cx="766355" cy="369332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53FE761-0058-4B8B-80FF-0516F8FD7895}"/>
              </a:ext>
            </a:extLst>
          </p:cNvPr>
          <p:cNvSpPr txBox="1"/>
          <p:nvPr/>
        </p:nvSpPr>
        <p:spPr>
          <a:xfrm>
            <a:off x="7366259" y="3769025"/>
            <a:ext cx="41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melodische Korrektur 1: </a:t>
            </a:r>
            <a:br>
              <a:rPr lang="de-DE" dirty="0"/>
            </a:br>
            <a:r>
              <a:rPr lang="de-DE" dirty="0"/>
              <a:t>si statt so, Leitton zum Grundton la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E0DA61-BD32-4BF3-B60B-30F9602A7E4D}"/>
              </a:ext>
            </a:extLst>
          </p:cNvPr>
          <p:cNvSpPr txBox="1"/>
          <p:nvPr/>
        </p:nvSpPr>
        <p:spPr>
          <a:xfrm>
            <a:off x="8765696" y="4371876"/>
            <a:ext cx="291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„harmonische Molltonleiter“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A0D317C-9188-4EA9-92F6-BD9DD39035A3}"/>
              </a:ext>
            </a:extLst>
          </p:cNvPr>
          <p:cNvSpPr txBox="1"/>
          <p:nvPr/>
        </p:nvSpPr>
        <p:spPr>
          <a:xfrm>
            <a:off x="4481473" y="4697728"/>
            <a:ext cx="334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übermäßige Sekunde, Anderthalbtonschritt</a:t>
            </a:r>
          </a:p>
          <a:p>
            <a:r>
              <a:rPr lang="de-DE" sz="1400" dirty="0"/>
              <a:t>für die Melodieführung meist ungeeignet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A20BE55-B6AD-46B6-B9DE-2802D35BBB5B}"/>
              </a:ext>
            </a:extLst>
          </p:cNvPr>
          <p:cNvSpPr txBox="1"/>
          <p:nvPr/>
        </p:nvSpPr>
        <p:spPr>
          <a:xfrm>
            <a:off x="7306146" y="5287877"/>
            <a:ext cx="440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melodische Korrektur 2: </a:t>
            </a:r>
            <a:r>
              <a:rPr lang="de-DE" dirty="0" err="1"/>
              <a:t>fi</a:t>
            </a:r>
            <a:r>
              <a:rPr lang="de-DE" dirty="0"/>
              <a:t> statt </a:t>
            </a:r>
            <a:r>
              <a:rPr lang="de-DE" dirty="0" err="1"/>
              <a:t>fa</a:t>
            </a:r>
            <a:r>
              <a:rPr lang="de-DE" dirty="0"/>
              <a:t>, für die Melodieführung von unten zum Grundton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949F11-531E-41CC-A39C-003FB070C24D}"/>
              </a:ext>
            </a:extLst>
          </p:cNvPr>
          <p:cNvSpPr txBox="1"/>
          <p:nvPr/>
        </p:nvSpPr>
        <p:spPr>
          <a:xfrm>
            <a:off x="8819926" y="4685211"/>
            <a:ext cx="25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Tonmaterial für die Dreiklänge der Hauptstufen , s.u.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980260-4933-4010-B1B9-192D10D46D71}"/>
              </a:ext>
            </a:extLst>
          </p:cNvPr>
          <p:cNvSpPr txBox="1"/>
          <p:nvPr/>
        </p:nvSpPr>
        <p:spPr>
          <a:xfrm>
            <a:off x="8819926" y="5934208"/>
            <a:ext cx="29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„melodische Molltonleiter“</a:t>
            </a:r>
          </a:p>
        </p:txBody>
      </p:sp>
      <p:pic>
        <p:nvPicPr>
          <p:cNvPr id="31" name="Molltonleiter_natürlich">
            <a:hlinkClick r:id="" action="ppaction://media"/>
            <a:extLst>
              <a:ext uri="{FF2B5EF4-FFF2-40B4-BE49-F238E27FC236}">
                <a16:creationId xmlns:a16="http://schemas.microsoft.com/office/drawing/2014/main" id="{628E5EEB-4FE4-47D8-B488-CA6466AA3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2688" y="3190891"/>
            <a:ext cx="609600" cy="609600"/>
          </a:xfrm>
          <a:prstGeom prst="rect">
            <a:avLst/>
          </a:prstGeom>
        </p:spPr>
      </p:pic>
      <p:pic>
        <p:nvPicPr>
          <p:cNvPr id="32" name="Molltonleiter_harmonisch">
            <a:hlinkClick r:id="" action="ppaction://media"/>
            <a:extLst>
              <a:ext uri="{FF2B5EF4-FFF2-40B4-BE49-F238E27FC236}">
                <a16:creationId xmlns:a16="http://schemas.microsoft.com/office/drawing/2014/main" id="{4C4332C0-DB5F-47F5-8650-9105A58D7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77065" y="4621074"/>
            <a:ext cx="609600" cy="609600"/>
          </a:xfrm>
          <a:prstGeom prst="rect">
            <a:avLst/>
          </a:prstGeom>
        </p:spPr>
      </p:pic>
      <p:pic>
        <p:nvPicPr>
          <p:cNvPr id="33" name="Molltonleiter_melodisch">
            <a:hlinkClick r:id="" action="ppaction://media"/>
            <a:extLst>
              <a:ext uri="{FF2B5EF4-FFF2-40B4-BE49-F238E27FC236}">
                <a16:creationId xmlns:a16="http://schemas.microsoft.com/office/drawing/2014/main" id="{EB79BBCE-D57B-4471-A868-15810FE2EE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77065" y="6103195"/>
            <a:ext cx="609600" cy="609600"/>
          </a:xfrm>
          <a:prstGeom prst="rect">
            <a:avLst/>
          </a:prstGeom>
        </p:spPr>
      </p:pic>
      <p:pic>
        <p:nvPicPr>
          <p:cNvPr id="34" name="Molltonleiter_Dur">
            <a:hlinkClick r:id="" action="ppaction://media"/>
            <a:extLst>
              <a:ext uri="{FF2B5EF4-FFF2-40B4-BE49-F238E27FC236}">
                <a16:creationId xmlns:a16="http://schemas.microsoft.com/office/drawing/2014/main" id="{41C75365-70D2-4BBC-AE39-A43C9C0E20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0670" y="1671581"/>
            <a:ext cx="609600" cy="609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5656E5-16ED-408D-8B07-3CE19870ED28}"/>
              </a:ext>
            </a:extLst>
          </p:cNvPr>
          <p:cNvSpPr txBox="1"/>
          <p:nvPr/>
        </p:nvSpPr>
        <p:spPr>
          <a:xfrm>
            <a:off x="7755135" y="481868"/>
            <a:ext cx="3421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Dur- und Molltonart mit denselben diatonischen Tönen heißen </a:t>
            </a:r>
            <a:r>
              <a:rPr lang="de-DE" dirty="0">
                <a:solidFill>
                  <a:srgbClr val="00B0F0"/>
                </a:solidFill>
              </a:rPr>
              <a:t>Paralleltonarten</a:t>
            </a:r>
          </a:p>
        </p:txBody>
      </p:sp>
    </p:spTree>
    <p:extLst>
      <p:ext uri="{BB962C8B-B14F-4D97-AF65-F5344CB8AC3E}">
        <p14:creationId xmlns:p14="http://schemas.microsoft.com/office/powerpoint/2010/main" val="36375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3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3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03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3" grpId="0"/>
      <p:bldP spid="19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EC2E4-F3CA-4FD1-8488-319C7CAD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Hauptstufen-Akkorde in Moll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D16D7C-A5F3-4343-AB5E-3633D13FA9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6735" r="5993" b="81766"/>
          <a:stretch/>
        </p:blipFill>
        <p:spPr>
          <a:xfrm>
            <a:off x="838200" y="1690688"/>
            <a:ext cx="6292115" cy="12127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85D5CD-11E1-4EFC-9312-38D0657506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18463" r="5993" b="72362"/>
          <a:stretch/>
        </p:blipFill>
        <p:spPr>
          <a:xfrm>
            <a:off x="934038" y="3429000"/>
            <a:ext cx="6205805" cy="9544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11AB6B-FDF9-4ABD-9112-B161FA6AB2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28087" r="5993" b="61473"/>
          <a:stretch/>
        </p:blipFill>
        <p:spPr>
          <a:xfrm>
            <a:off x="934039" y="4911512"/>
            <a:ext cx="6247790" cy="109336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F051651-03B9-496C-AEBD-8AB8BCDD18F4}"/>
              </a:ext>
            </a:extLst>
          </p:cNvPr>
          <p:cNvSpPr/>
          <p:nvPr/>
        </p:nvSpPr>
        <p:spPr>
          <a:xfrm>
            <a:off x="1300899" y="2234153"/>
            <a:ext cx="348792" cy="386499"/>
          </a:xfrm>
          <a:prstGeom prst="ellipse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B6DEAD-50EC-4910-85F5-EC976D794105}"/>
              </a:ext>
            </a:extLst>
          </p:cNvPr>
          <p:cNvSpPr/>
          <p:nvPr/>
        </p:nvSpPr>
        <p:spPr>
          <a:xfrm>
            <a:off x="3244530" y="2173344"/>
            <a:ext cx="348792" cy="386499"/>
          </a:xfrm>
          <a:prstGeom prst="ellipse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F626BFD-7276-46AC-A926-40E21EE69798}"/>
              </a:ext>
            </a:extLst>
          </p:cNvPr>
          <p:cNvSpPr/>
          <p:nvPr/>
        </p:nvSpPr>
        <p:spPr>
          <a:xfrm>
            <a:off x="2272714" y="2212450"/>
            <a:ext cx="348792" cy="386499"/>
          </a:xfrm>
          <a:prstGeom prst="ellipse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0698B7-6B60-4D47-9179-C17F71C13610}"/>
              </a:ext>
            </a:extLst>
          </p:cNvPr>
          <p:cNvSpPr/>
          <p:nvPr/>
        </p:nvSpPr>
        <p:spPr>
          <a:xfrm>
            <a:off x="2842504" y="3732808"/>
            <a:ext cx="348792" cy="386499"/>
          </a:xfrm>
          <a:prstGeom prst="ellipse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1EBB18-2B86-4DFE-BC61-8C25216308A2}"/>
              </a:ext>
            </a:extLst>
          </p:cNvPr>
          <p:cNvSpPr/>
          <p:nvPr/>
        </p:nvSpPr>
        <p:spPr>
          <a:xfrm>
            <a:off x="4806393" y="3600875"/>
            <a:ext cx="348792" cy="386499"/>
          </a:xfrm>
          <a:prstGeom prst="ellipse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58B1969-A4AF-4846-89D2-90872D41A9BE}"/>
              </a:ext>
            </a:extLst>
          </p:cNvPr>
          <p:cNvSpPr/>
          <p:nvPr/>
        </p:nvSpPr>
        <p:spPr>
          <a:xfrm>
            <a:off x="3804791" y="3701199"/>
            <a:ext cx="348792" cy="386499"/>
          </a:xfrm>
          <a:prstGeom prst="ellipse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74591A9-6A71-429B-962D-ADC3DFA4A3BE}"/>
              </a:ext>
            </a:extLst>
          </p:cNvPr>
          <p:cNvSpPr/>
          <p:nvPr/>
        </p:nvSpPr>
        <p:spPr>
          <a:xfrm>
            <a:off x="3330665" y="5264943"/>
            <a:ext cx="348792" cy="386499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8AE1892-46D3-42EC-96F6-DBC7B92DFF6F}"/>
              </a:ext>
            </a:extLst>
          </p:cNvPr>
          <p:cNvSpPr/>
          <p:nvPr/>
        </p:nvSpPr>
        <p:spPr>
          <a:xfrm>
            <a:off x="4258734" y="5172098"/>
            <a:ext cx="348792" cy="386499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70ACF8-7ACF-4DA2-B7C1-52876512EBE2}"/>
              </a:ext>
            </a:extLst>
          </p:cNvPr>
          <p:cNvSpPr/>
          <p:nvPr/>
        </p:nvSpPr>
        <p:spPr>
          <a:xfrm>
            <a:off x="5275137" y="5167312"/>
            <a:ext cx="348792" cy="386499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E432A34-9127-469D-AE0A-E8AD5DCB5617}"/>
              </a:ext>
            </a:extLst>
          </p:cNvPr>
          <p:cNvSpPr/>
          <p:nvPr/>
        </p:nvSpPr>
        <p:spPr>
          <a:xfrm>
            <a:off x="6228483" y="5071693"/>
            <a:ext cx="348792" cy="386499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B8AD17F-9C17-48A9-9904-DFAFBD46CD81}"/>
              </a:ext>
            </a:extLst>
          </p:cNvPr>
          <p:cNvSpPr txBox="1"/>
          <p:nvPr/>
        </p:nvSpPr>
        <p:spPr>
          <a:xfrm>
            <a:off x="2675710" y="1677349"/>
            <a:ext cx="56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gr. T.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AE8FD08-0FA1-4186-9AA0-898D40CF61FD}"/>
              </a:ext>
            </a:extLst>
          </p:cNvPr>
          <p:cNvSpPr txBox="1"/>
          <p:nvPr/>
        </p:nvSpPr>
        <p:spPr>
          <a:xfrm>
            <a:off x="4245919" y="3215269"/>
            <a:ext cx="56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gr. T.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D825B6-8E03-43EB-BCDF-AB874A4DCD10}"/>
              </a:ext>
            </a:extLst>
          </p:cNvPr>
          <p:cNvSpPr txBox="1"/>
          <p:nvPr/>
        </p:nvSpPr>
        <p:spPr>
          <a:xfrm>
            <a:off x="3704020" y="4828758"/>
            <a:ext cx="56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gr. T.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C6F3A8-E014-4F48-AAC1-AA0987C45A82}"/>
              </a:ext>
            </a:extLst>
          </p:cNvPr>
          <p:cNvSpPr txBox="1"/>
          <p:nvPr/>
        </p:nvSpPr>
        <p:spPr>
          <a:xfrm>
            <a:off x="1720447" y="1690688"/>
            <a:ext cx="55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kl. 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C727A3-F3B2-4336-84F7-A1F835B7EE7F}"/>
              </a:ext>
            </a:extLst>
          </p:cNvPr>
          <p:cNvSpPr txBox="1"/>
          <p:nvPr/>
        </p:nvSpPr>
        <p:spPr>
          <a:xfrm>
            <a:off x="5718665" y="4822326"/>
            <a:ext cx="55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kl. T.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B7B9F80-C43B-47A1-842A-152DC675A538}"/>
              </a:ext>
            </a:extLst>
          </p:cNvPr>
          <p:cNvSpPr txBox="1"/>
          <p:nvPr/>
        </p:nvSpPr>
        <p:spPr>
          <a:xfrm>
            <a:off x="4652020" y="4828758"/>
            <a:ext cx="55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kl. 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633DCFA-85A5-4B3C-846D-3E7F43727984}"/>
              </a:ext>
            </a:extLst>
          </p:cNvPr>
          <p:cNvSpPr txBox="1"/>
          <p:nvPr/>
        </p:nvSpPr>
        <p:spPr>
          <a:xfrm>
            <a:off x="3285089" y="3309275"/>
            <a:ext cx="55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kl. T.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6822D2E-AD72-4288-85BD-6CE605B67502}"/>
              </a:ext>
            </a:extLst>
          </p:cNvPr>
          <p:cNvSpPr txBox="1"/>
          <p:nvPr/>
        </p:nvSpPr>
        <p:spPr>
          <a:xfrm>
            <a:off x="7753338" y="1889284"/>
            <a:ext cx="411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I. Stufe = Tonika: Molldreiklang la-do-mi, </a:t>
            </a:r>
            <a:br>
              <a:rPr lang="de-DE" dirty="0"/>
            </a:br>
            <a:r>
              <a:rPr lang="de-DE" dirty="0"/>
              <a:t>kleine und große Terz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5A1BA42-8A53-4036-8A61-46F10D33D6AA}"/>
              </a:ext>
            </a:extLst>
          </p:cNvPr>
          <p:cNvSpPr txBox="1"/>
          <p:nvPr/>
        </p:nvSpPr>
        <p:spPr>
          <a:xfrm>
            <a:off x="7753338" y="3460220"/>
            <a:ext cx="39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IV. Stufe = Subdominante: Molldreiklang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-la, kleine und große Terz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AAF62C-9600-4083-BC74-93516126F5CB}"/>
              </a:ext>
            </a:extLst>
          </p:cNvPr>
          <p:cNvSpPr txBox="1"/>
          <p:nvPr/>
        </p:nvSpPr>
        <p:spPr>
          <a:xfrm>
            <a:off x="7786383" y="4941776"/>
            <a:ext cx="353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V. Stufe = Dominante: Durdreiklang mi-si-</a:t>
            </a:r>
            <a:r>
              <a:rPr lang="de-DE" dirty="0" err="1"/>
              <a:t>ti</a:t>
            </a:r>
            <a:r>
              <a:rPr lang="de-DE" dirty="0"/>
              <a:t>, große und kleine Terz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0A03D83-411E-4CDD-A23B-C46C09F1A572}"/>
              </a:ext>
            </a:extLst>
          </p:cNvPr>
          <p:cNvSpPr txBox="1"/>
          <p:nvPr/>
        </p:nvSpPr>
        <p:spPr>
          <a:xfrm>
            <a:off x="7786383" y="5597534"/>
            <a:ext cx="340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zusätzlich mit </a:t>
            </a:r>
            <a:r>
              <a:rPr lang="de-DE" dirty="0" err="1"/>
              <a:t>re</a:t>
            </a:r>
            <a:r>
              <a:rPr lang="de-DE" dirty="0"/>
              <a:t>: Dominantseptakkord</a:t>
            </a:r>
          </a:p>
        </p:txBody>
      </p:sp>
      <p:pic>
        <p:nvPicPr>
          <p:cNvPr id="30" name="Moll_Tonika">
            <a:hlinkClick r:id="" action="ppaction://media"/>
            <a:extLst>
              <a:ext uri="{FF2B5EF4-FFF2-40B4-BE49-F238E27FC236}">
                <a16:creationId xmlns:a16="http://schemas.microsoft.com/office/drawing/2014/main" id="{D647A02B-521E-4BFC-B4ED-AD7F22699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0104" y="2246346"/>
            <a:ext cx="609600" cy="609600"/>
          </a:xfrm>
          <a:prstGeom prst="rect">
            <a:avLst/>
          </a:prstGeom>
        </p:spPr>
      </p:pic>
      <p:pic>
        <p:nvPicPr>
          <p:cNvPr id="32" name="Moll_Dominante">
            <a:hlinkClick r:id="" action="ppaction://media"/>
            <a:extLst>
              <a:ext uri="{FF2B5EF4-FFF2-40B4-BE49-F238E27FC236}">
                <a16:creationId xmlns:a16="http://schemas.microsoft.com/office/drawing/2014/main" id="{6502C07F-1162-42CE-B0CD-C84A12DCF7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0104" y="5264941"/>
            <a:ext cx="609600" cy="609600"/>
          </a:xfrm>
          <a:prstGeom prst="rect">
            <a:avLst/>
          </a:prstGeom>
        </p:spPr>
      </p:pic>
      <p:pic>
        <p:nvPicPr>
          <p:cNvPr id="33" name="Moll_Dominantsept">
            <a:hlinkClick r:id="" action="ppaction://media"/>
            <a:extLst>
              <a:ext uri="{FF2B5EF4-FFF2-40B4-BE49-F238E27FC236}">
                <a16:creationId xmlns:a16="http://schemas.microsoft.com/office/drawing/2014/main" id="{8A6DB572-0574-4097-9B58-013C83D1AA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05815" y="6019530"/>
            <a:ext cx="609600" cy="609600"/>
          </a:xfrm>
          <a:prstGeom prst="rect">
            <a:avLst/>
          </a:prstGeom>
        </p:spPr>
      </p:pic>
      <p:pic>
        <p:nvPicPr>
          <p:cNvPr id="3" name="Moll_Subdominante">
            <a:hlinkClick r:id="" action="ppaction://media"/>
            <a:extLst>
              <a:ext uri="{FF2B5EF4-FFF2-40B4-BE49-F238E27FC236}">
                <a16:creationId xmlns:a16="http://schemas.microsoft.com/office/drawing/2014/main" id="{CE01B7EF-F6FA-44D2-B7A5-171679825B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0104" y="3970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0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3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4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A748D-7A14-46DA-B6E3-C1BDB0C5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in Moll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2E6974-18DC-4A7D-A304-2D8060CA17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000" r="16231" b="64199"/>
          <a:stretch/>
        </p:blipFill>
        <p:spPr>
          <a:xfrm>
            <a:off x="627017" y="1857420"/>
            <a:ext cx="7269208" cy="3881528"/>
          </a:xfrm>
          <a:prstGeom prst="rect">
            <a:avLst/>
          </a:prstGeom>
        </p:spPr>
      </p:pic>
      <p:pic>
        <p:nvPicPr>
          <p:cNvPr id="5" name="CP 036 Frisch auf">
            <a:hlinkClick r:id="" action="ppaction://media"/>
            <a:extLst>
              <a:ext uri="{FF2B5EF4-FFF2-40B4-BE49-F238E27FC236}">
                <a16:creationId xmlns:a16="http://schemas.microsoft.com/office/drawing/2014/main" id="{1BAB385E-373E-4F17-9987-DCD24EE9B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6778" y="4425480"/>
            <a:ext cx="609600" cy="6096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3D54EF8-1E56-444D-A68A-ADCA139C02A9}"/>
              </a:ext>
            </a:extLst>
          </p:cNvPr>
          <p:cNvSpPr/>
          <p:nvPr/>
        </p:nvSpPr>
        <p:spPr>
          <a:xfrm>
            <a:off x="1689463" y="2072640"/>
            <a:ext cx="1393371" cy="60089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067D31-18C5-4D39-ADDD-F0A67A83006B}"/>
              </a:ext>
            </a:extLst>
          </p:cNvPr>
          <p:cNvSpPr/>
          <p:nvPr/>
        </p:nvSpPr>
        <p:spPr>
          <a:xfrm>
            <a:off x="5961376" y="1998797"/>
            <a:ext cx="1393371" cy="60089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833889-F34C-4762-8B49-89253225622E}"/>
              </a:ext>
            </a:extLst>
          </p:cNvPr>
          <p:cNvSpPr/>
          <p:nvPr/>
        </p:nvSpPr>
        <p:spPr>
          <a:xfrm>
            <a:off x="5744560" y="4327217"/>
            <a:ext cx="1393371" cy="60089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2BF913-053D-4833-B46E-26A4BE7905AD}"/>
              </a:ext>
            </a:extLst>
          </p:cNvPr>
          <p:cNvSpPr txBox="1"/>
          <p:nvPr/>
        </p:nvSpPr>
        <p:spPr>
          <a:xfrm>
            <a:off x="1253766" y="1442301"/>
            <a:ext cx="80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36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C6394D-DA86-480D-97D9-7C0ACBBFCEEE}"/>
              </a:ext>
            </a:extLst>
          </p:cNvPr>
          <p:cNvSpPr/>
          <p:nvPr/>
        </p:nvSpPr>
        <p:spPr>
          <a:xfrm>
            <a:off x="2960016" y="3197293"/>
            <a:ext cx="989815" cy="600891"/>
          </a:xfrm>
          <a:prstGeom prst="ellipse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F55D84-290D-4FBD-B04D-A0B7203C3794}"/>
              </a:ext>
            </a:extLst>
          </p:cNvPr>
          <p:cNvSpPr txBox="1"/>
          <p:nvPr/>
        </p:nvSpPr>
        <p:spPr>
          <a:xfrm>
            <a:off x="8465270" y="1998797"/>
            <a:ext cx="230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Grundton-Leitton in Moll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822CA33-B44C-407D-A1D0-0A636121E9A2}"/>
              </a:ext>
            </a:extLst>
          </p:cNvPr>
          <p:cNvSpPr txBox="1"/>
          <p:nvPr/>
        </p:nvSpPr>
        <p:spPr>
          <a:xfrm>
            <a:off x="8452701" y="2967335"/>
            <a:ext cx="254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grün: Dominante-Tonika so-do in der parallelen Durtonart F-Dur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BCA33DE-4BEB-4A83-9E80-F940CA470815}"/>
              </a:ext>
            </a:extLst>
          </p:cNvPr>
          <p:cNvCxnSpPr>
            <a:cxnSpLocks/>
          </p:cNvCxnSpPr>
          <p:nvPr/>
        </p:nvCxnSpPr>
        <p:spPr>
          <a:xfrm flipH="1">
            <a:off x="1253766" y="1548878"/>
            <a:ext cx="1244337" cy="7503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71F5FC3-9406-4459-B6CA-916B8571AC5A}"/>
              </a:ext>
            </a:extLst>
          </p:cNvPr>
          <p:cNvSpPr txBox="1"/>
          <p:nvPr/>
        </p:nvSpPr>
        <p:spPr>
          <a:xfrm>
            <a:off x="2386148" y="1518866"/>
            <a:ext cx="478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letztes Be = B=</a:t>
            </a:r>
            <a:r>
              <a:rPr lang="de-DE" sz="1600" dirty="0" err="1"/>
              <a:t>fa</a:t>
            </a:r>
            <a:r>
              <a:rPr lang="de-DE" sz="1600" dirty="0"/>
              <a:t> &gt; do = F, la = D, Tonart d-Moll</a:t>
            </a:r>
          </a:p>
        </p:txBody>
      </p:sp>
    </p:spTree>
    <p:extLst>
      <p:ext uri="{BB962C8B-B14F-4D97-AF65-F5344CB8AC3E}">
        <p14:creationId xmlns:p14="http://schemas.microsoft.com/office/powerpoint/2010/main" val="8932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F7FCD-C991-4D09-B179-05B742F1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in Moll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72E2E5-3028-4202-BBED-62887F30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383" r="5993" b="80622"/>
          <a:stretch/>
        </p:blipFill>
        <p:spPr>
          <a:xfrm>
            <a:off x="734505" y="1792633"/>
            <a:ext cx="6978119" cy="1286120"/>
          </a:xfrm>
          <a:prstGeom prst="rect">
            <a:avLst/>
          </a:prstGeom>
        </p:spPr>
      </p:pic>
      <p:pic>
        <p:nvPicPr>
          <p:cNvPr id="5" name="CP_104 Als_Noah">
            <a:hlinkClick r:id="" action="ppaction://media"/>
            <a:extLst>
              <a:ext uri="{FF2B5EF4-FFF2-40B4-BE49-F238E27FC236}">
                <a16:creationId xmlns:a16="http://schemas.microsoft.com/office/drawing/2014/main" id="{32B66516-7B6B-41D3-9289-20F925311C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848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2176340"/>
            <a:ext cx="609600" cy="609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B57863-7430-4A01-A9A2-4AB3E1A8E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0372" r="5993" b="59863"/>
          <a:stretch/>
        </p:blipFill>
        <p:spPr>
          <a:xfrm>
            <a:off x="838200" y="4897073"/>
            <a:ext cx="6978119" cy="11422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3B8D10-1E08-42B1-911A-1EF8C501A5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19935" r="5993" b="70300"/>
          <a:stretch/>
        </p:blipFill>
        <p:spPr>
          <a:xfrm>
            <a:off x="838199" y="3463561"/>
            <a:ext cx="6978119" cy="1142216"/>
          </a:xfrm>
          <a:prstGeom prst="rect">
            <a:avLst/>
          </a:prstGeom>
        </p:spPr>
      </p:pic>
      <p:pic>
        <p:nvPicPr>
          <p:cNvPr id="8" name="CP_104 Als_Noah">
            <a:hlinkClick r:id="" action="ppaction://media"/>
            <a:extLst>
              <a:ext uri="{FF2B5EF4-FFF2-40B4-BE49-F238E27FC236}">
                <a16:creationId xmlns:a16="http://schemas.microsoft.com/office/drawing/2014/main" id="{D2529E1D-9746-4A5A-A2DF-D9777780DF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65" end="6854"/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3729869"/>
            <a:ext cx="609600" cy="609600"/>
          </a:xfrm>
          <a:prstGeom prst="rect">
            <a:avLst/>
          </a:prstGeom>
        </p:spPr>
      </p:pic>
      <p:pic>
        <p:nvPicPr>
          <p:cNvPr id="9" name="CP_104 Als_Noah">
            <a:hlinkClick r:id="" action="ppaction://media"/>
            <a:extLst>
              <a:ext uri="{FF2B5EF4-FFF2-40B4-BE49-F238E27FC236}">
                <a16:creationId xmlns:a16="http://schemas.microsoft.com/office/drawing/2014/main" id="{EA061C95-B0F4-4A20-A4E7-9FA16FA03C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056695"/>
            <a:ext cx="609600" cy="609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E5C8A2-DB7C-4675-A80B-4B557F83FBE4}"/>
              </a:ext>
            </a:extLst>
          </p:cNvPr>
          <p:cNvSpPr txBox="1"/>
          <p:nvPr/>
        </p:nvSpPr>
        <p:spPr>
          <a:xfrm>
            <a:off x="1338606" y="144230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104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981A26-9B5F-4775-A350-ACFCF5784D2C}"/>
              </a:ext>
            </a:extLst>
          </p:cNvPr>
          <p:cNvSpPr/>
          <p:nvPr/>
        </p:nvSpPr>
        <p:spPr>
          <a:xfrm>
            <a:off x="2168164" y="2435693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D5AEED-D42F-42A7-AB0E-3420ABEC85F6}"/>
              </a:ext>
            </a:extLst>
          </p:cNvPr>
          <p:cNvSpPr/>
          <p:nvPr/>
        </p:nvSpPr>
        <p:spPr>
          <a:xfrm>
            <a:off x="3328914" y="2280582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C40343F-B678-4CDA-AEF0-C19B69D1C137}"/>
              </a:ext>
            </a:extLst>
          </p:cNvPr>
          <p:cNvSpPr/>
          <p:nvPr/>
        </p:nvSpPr>
        <p:spPr>
          <a:xfrm>
            <a:off x="3557978" y="2204544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D15266-E0BB-4BA8-996F-7945EE924D48}"/>
              </a:ext>
            </a:extLst>
          </p:cNvPr>
          <p:cNvSpPr/>
          <p:nvPr/>
        </p:nvSpPr>
        <p:spPr>
          <a:xfrm>
            <a:off x="4058741" y="2311496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220A801-98C1-4506-BEE6-E4597233249D}"/>
              </a:ext>
            </a:extLst>
          </p:cNvPr>
          <p:cNvSpPr/>
          <p:nvPr/>
        </p:nvSpPr>
        <p:spPr>
          <a:xfrm>
            <a:off x="4647273" y="2311497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5CF027F-82AC-403D-9D55-7F28B4727ED3}"/>
              </a:ext>
            </a:extLst>
          </p:cNvPr>
          <p:cNvSpPr/>
          <p:nvPr/>
        </p:nvSpPr>
        <p:spPr>
          <a:xfrm>
            <a:off x="5039628" y="2311498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F023309-C0A4-4DE3-9A49-63EFDADD47CD}"/>
              </a:ext>
            </a:extLst>
          </p:cNvPr>
          <p:cNvSpPr/>
          <p:nvPr/>
        </p:nvSpPr>
        <p:spPr>
          <a:xfrm>
            <a:off x="5607521" y="2311498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DA420B-E229-4F67-B78D-EB468AC0E722}"/>
              </a:ext>
            </a:extLst>
          </p:cNvPr>
          <p:cNvSpPr/>
          <p:nvPr/>
        </p:nvSpPr>
        <p:spPr>
          <a:xfrm>
            <a:off x="6175414" y="2351460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A51A260-17EE-4A23-A949-2D822F0B33C7}"/>
              </a:ext>
            </a:extLst>
          </p:cNvPr>
          <p:cNvSpPr/>
          <p:nvPr/>
        </p:nvSpPr>
        <p:spPr>
          <a:xfrm>
            <a:off x="6743307" y="2435692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38024D3-57A8-4B4D-B86C-F249CCE6CCCC}"/>
              </a:ext>
            </a:extLst>
          </p:cNvPr>
          <p:cNvSpPr/>
          <p:nvPr/>
        </p:nvSpPr>
        <p:spPr>
          <a:xfrm>
            <a:off x="2736057" y="2351460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B28BDF8-33E0-47FE-A343-00A50BB98998}"/>
              </a:ext>
            </a:extLst>
          </p:cNvPr>
          <p:cNvSpPr/>
          <p:nvPr/>
        </p:nvSpPr>
        <p:spPr>
          <a:xfrm>
            <a:off x="6851715" y="5370963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531383-2B29-4A64-859E-EEFDF76156DA}"/>
              </a:ext>
            </a:extLst>
          </p:cNvPr>
          <p:cNvSpPr/>
          <p:nvPr/>
        </p:nvSpPr>
        <p:spPr>
          <a:xfrm>
            <a:off x="2158737" y="3746162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417205-C5FA-4E3B-B5EC-11199EE74086}"/>
              </a:ext>
            </a:extLst>
          </p:cNvPr>
          <p:cNvSpPr/>
          <p:nvPr/>
        </p:nvSpPr>
        <p:spPr>
          <a:xfrm>
            <a:off x="2662975" y="3781301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BF2D704-DABB-4E9E-B866-25D916D18BB8}"/>
              </a:ext>
            </a:extLst>
          </p:cNvPr>
          <p:cNvSpPr/>
          <p:nvPr/>
        </p:nvSpPr>
        <p:spPr>
          <a:xfrm>
            <a:off x="3118766" y="3781301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6AA340B-CCB9-4B7F-92A3-DD46983BE8D9}"/>
              </a:ext>
            </a:extLst>
          </p:cNvPr>
          <p:cNvSpPr/>
          <p:nvPr/>
        </p:nvSpPr>
        <p:spPr>
          <a:xfrm>
            <a:off x="3791376" y="3873195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E31B2E5-9E05-402A-A0E1-183CCD02F90B}"/>
              </a:ext>
            </a:extLst>
          </p:cNvPr>
          <p:cNvSpPr/>
          <p:nvPr/>
        </p:nvSpPr>
        <p:spPr>
          <a:xfrm>
            <a:off x="4898801" y="3723095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ED8D7D6-76B4-4C50-BDE6-A4A461B09D77}"/>
              </a:ext>
            </a:extLst>
          </p:cNvPr>
          <p:cNvSpPr/>
          <p:nvPr/>
        </p:nvSpPr>
        <p:spPr>
          <a:xfrm>
            <a:off x="5637100" y="3746161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792650E-0DAC-447E-8C8E-3C8A42BBF14D}"/>
              </a:ext>
            </a:extLst>
          </p:cNvPr>
          <p:cNvSpPr/>
          <p:nvPr/>
        </p:nvSpPr>
        <p:spPr>
          <a:xfrm>
            <a:off x="6193104" y="3846295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6710CBF-3EC1-41AC-A4C7-BE6F8DDF22D7}"/>
              </a:ext>
            </a:extLst>
          </p:cNvPr>
          <p:cNvSpPr/>
          <p:nvPr/>
        </p:nvSpPr>
        <p:spPr>
          <a:xfrm>
            <a:off x="6862394" y="3879483"/>
            <a:ext cx="216817" cy="248387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FE449FA-953B-4D13-9373-37F887E73594}"/>
              </a:ext>
            </a:extLst>
          </p:cNvPr>
          <p:cNvSpPr/>
          <p:nvPr/>
        </p:nvSpPr>
        <p:spPr>
          <a:xfrm>
            <a:off x="2149309" y="5056879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9D736C3-4E03-4B2D-94A0-A9674D571868}"/>
              </a:ext>
            </a:extLst>
          </p:cNvPr>
          <p:cNvSpPr/>
          <p:nvPr/>
        </p:nvSpPr>
        <p:spPr>
          <a:xfrm>
            <a:off x="2629916" y="5095599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EC1F68F-B3B9-48BC-ADB0-3B83DC621CA6}"/>
              </a:ext>
            </a:extLst>
          </p:cNvPr>
          <p:cNvSpPr/>
          <p:nvPr/>
        </p:nvSpPr>
        <p:spPr>
          <a:xfrm>
            <a:off x="3101097" y="5142694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97B8B26-0FB9-4CB8-A18D-D15FE193213C}"/>
              </a:ext>
            </a:extLst>
          </p:cNvPr>
          <p:cNvSpPr/>
          <p:nvPr/>
        </p:nvSpPr>
        <p:spPr>
          <a:xfrm>
            <a:off x="3919106" y="5226296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C7B5911-A26B-40C9-831F-4AD9F3400855}"/>
              </a:ext>
            </a:extLst>
          </p:cNvPr>
          <p:cNvSpPr/>
          <p:nvPr/>
        </p:nvSpPr>
        <p:spPr>
          <a:xfrm>
            <a:off x="6049615" y="5237301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1C4FDA4-1192-415F-BFF8-6CF0EF3AEF89}"/>
              </a:ext>
            </a:extLst>
          </p:cNvPr>
          <p:cNvSpPr/>
          <p:nvPr/>
        </p:nvSpPr>
        <p:spPr>
          <a:xfrm>
            <a:off x="6346665" y="5219793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E1E1F48-E24D-49F3-AD62-6024979E1C8F}"/>
              </a:ext>
            </a:extLst>
          </p:cNvPr>
          <p:cNvSpPr/>
          <p:nvPr/>
        </p:nvSpPr>
        <p:spPr>
          <a:xfrm>
            <a:off x="4455382" y="5127768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AEA34E9-2F5F-4592-A90E-811B6E3A93BD}"/>
              </a:ext>
            </a:extLst>
          </p:cNvPr>
          <p:cNvSpPr/>
          <p:nvPr/>
        </p:nvSpPr>
        <p:spPr>
          <a:xfrm>
            <a:off x="4711367" y="5130570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D11440FE-B466-45F2-B3C7-1AE039294B0E}"/>
              </a:ext>
            </a:extLst>
          </p:cNvPr>
          <p:cNvSpPr/>
          <p:nvPr/>
        </p:nvSpPr>
        <p:spPr>
          <a:xfrm>
            <a:off x="4960432" y="5095599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6394334-1879-41C9-89FE-3409E61F8278}"/>
              </a:ext>
            </a:extLst>
          </p:cNvPr>
          <p:cNvSpPr/>
          <p:nvPr/>
        </p:nvSpPr>
        <p:spPr>
          <a:xfrm>
            <a:off x="5472402" y="5161919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828E139-9C07-4154-AD34-57BC63418EE1}"/>
              </a:ext>
            </a:extLst>
          </p:cNvPr>
          <p:cNvSpPr/>
          <p:nvPr/>
        </p:nvSpPr>
        <p:spPr>
          <a:xfrm>
            <a:off x="5788806" y="5266660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C884CEFE-AEC8-4988-AF0B-B83A364F2C37}"/>
              </a:ext>
            </a:extLst>
          </p:cNvPr>
          <p:cNvCxnSpPr>
            <a:cxnSpLocks/>
          </p:cNvCxnSpPr>
          <p:nvPr/>
        </p:nvCxnSpPr>
        <p:spPr>
          <a:xfrm flipV="1">
            <a:off x="3209505" y="5395939"/>
            <a:ext cx="319432" cy="7786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20FC5E2A-7E1E-4F09-9DEB-696DC698AA26}"/>
              </a:ext>
            </a:extLst>
          </p:cNvPr>
          <p:cNvSpPr txBox="1"/>
          <p:nvPr/>
        </p:nvSpPr>
        <p:spPr>
          <a:xfrm>
            <a:off x="3154030" y="6023299"/>
            <a:ext cx="226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melodische Korrektur im Durchgang: </a:t>
            </a:r>
            <a:r>
              <a:rPr lang="de-DE" sz="1400" dirty="0" err="1"/>
              <a:t>fi</a:t>
            </a:r>
            <a:r>
              <a:rPr lang="de-DE" sz="1400" dirty="0"/>
              <a:t> statt </a:t>
            </a:r>
            <a:r>
              <a:rPr lang="de-DE" sz="1400" dirty="0" err="1"/>
              <a:t>fa</a:t>
            </a:r>
            <a:endParaRPr lang="de-DE" sz="14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40D61EE-B075-495B-9878-7817F64D829B}"/>
              </a:ext>
            </a:extLst>
          </p:cNvPr>
          <p:cNvSpPr txBox="1"/>
          <p:nvPr/>
        </p:nvSpPr>
        <p:spPr>
          <a:xfrm>
            <a:off x="7816318" y="1894788"/>
            <a:ext cx="31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grün: Töne der Tonika la-do-mi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3B42E45-9B23-45BB-839D-35B3C3C95EB4}"/>
              </a:ext>
            </a:extLst>
          </p:cNvPr>
          <p:cNvSpPr txBox="1"/>
          <p:nvPr/>
        </p:nvSpPr>
        <p:spPr>
          <a:xfrm>
            <a:off x="7842258" y="3493698"/>
            <a:ext cx="295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gelb: Töne der parallelen Durtonart D-Dur: do-mi-so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8084F0D-E216-4073-A325-1F66E5727B94}"/>
              </a:ext>
            </a:extLst>
          </p:cNvPr>
          <p:cNvSpPr txBox="1"/>
          <p:nvPr/>
        </p:nvSpPr>
        <p:spPr>
          <a:xfrm>
            <a:off x="7831921" y="5040974"/>
            <a:ext cx="324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Töne der Dominante mi-si-</a:t>
            </a:r>
            <a:r>
              <a:rPr lang="de-DE" dirty="0" err="1"/>
              <a:t>ti</a:t>
            </a:r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D483A08-BD28-49DE-B64B-26C43FAF2F6F}"/>
              </a:ext>
            </a:extLst>
          </p:cNvPr>
          <p:cNvSpPr txBox="1"/>
          <p:nvPr/>
        </p:nvSpPr>
        <p:spPr>
          <a:xfrm>
            <a:off x="7800643" y="5515681"/>
            <a:ext cx="373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blau: Töne der Subdominante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C0BAC705-8C77-4D8F-84D9-4B1529DC9CE8}"/>
              </a:ext>
            </a:extLst>
          </p:cNvPr>
          <p:cNvCxnSpPr>
            <a:cxnSpLocks/>
          </p:cNvCxnSpPr>
          <p:nvPr/>
        </p:nvCxnSpPr>
        <p:spPr>
          <a:xfrm flipH="1">
            <a:off x="1338606" y="1741342"/>
            <a:ext cx="1178352" cy="5227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A300DCFA-7627-453C-9C99-9F0DD6664275}"/>
              </a:ext>
            </a:extLst>
          </p:cNvPr>
          <p:cNvSpPr txBox="1"/>
          <p:nvPr/>
        </p:nvSpPr>
        <p:spPr>
          <a:xfrm>
            <a:off x="2488675" y="1557220"/>
            <a:ext cx="467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letztes Kreuz = </a:t>
            </a:r>
            <a:r>
              <a:rPr lang="de-DE" sz="1600" dirty="0" err="1"/>
              <a:t>ti</a:t>
            </a:r>
            <a:r>
              <a:rPr lang="de-DE" sz="1600" dirty="0"/>
              <a:t>=Cis &gt; do = D,  la = H, Tonart h-Moll</a:t>
            </a:r>
          </a:p>
        </p:txBody>
      </p:sp>
    </p:spTree>
    <p:extLst>
      <p:ext uri="{BB962C8B-B14F-4D97-AF65-F5344CB8AC3E}">
        <p14:creationId xmlns:p14="http://schemas.microsoft.com/office/powerpoint/2010/main" val="21892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77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7149BA5-8131-401D-8FF5-9AF08F94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7835" r="11632" b="63161"/>
          <a:stretch/>
        </p:blipFill>
        <p:spPr>
          <a:xfrm>
            <a:off x="787127" y="2214512"/>
            <a:ext cx="7252359" cy="38360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715AC-BED6-4CA3-8C7F-71CFA1DA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in Moll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7F5CAF-A905-4801-9342-F85F8854D264}"/>
              </a:ext>
            </a:extLst>
          </p:cNvPr>
          <p:cNvSpPr txBox="1"/>
          <p:nvPr/>
        </p:nvSpPr>
        <p:spPr>
          <a:xfrm>
            <a:off x="1706251" y="2045235"/>
            <a:ext cx="467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letztes Kreuz = </a:t>
            </a:r>
            <a:r>
              <a:rPr lang="de-DE" sz="1600" dirty="0" err="1"/>
              <a:t>ti</a:t>
            </a:r>
            <a:r>
              <a:rPr lang="de-DE" sz="1600" dirty="0"/>
              <a:t>=Cis &gt; do = D,  la = H, Tonart h-Moll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B4DFD94-F2C7-4174-BB9D-4C35536086D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451729" y="2214512"/>
            <a:ext cx="254522" cy="5227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073CBA02-51AC-4337-B836-F75FEAD3E990}"/>
              </a:ext>
            </a:extLst>
          </p:cNvPr>
          <p:cNvSpPr/>
          <p:nvPr/>
        </p:nvSpPr>
        <p:spPr>
          <a:xfrm>
            <a:off x="1989055" y="2613096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1E392D8-6814-4141-AA3D-09AAB2121C37}"/>
              </a:ext>
            </a:extLst>
          </p:cNvPr>
          <p:cNvSpPr/>
          <p:nvPr/>
        </p:nvSpPr>
        <p:spPr>
          <a:xfrm>
            <a:off x="2450967" y="2727862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B3A2752-8698-4BE3-ADDD-3419DCB73B96}"/>
              </a:ext>
            </a:extLst>
          </p:cNvPr>
          <p:cNvSpPr/>
          <p:nvPr/>
        </p:nvSpPr>
        <p:spPr>
          <a:xfrm>
            <a:off x="3988321" y="2726264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A93EE46-D6AE-4636-B495-F925189B07B5}"/>
              </a:ext>
            </a:extLst>
          </p:cNvPr>
          <p:cNvSpPr/>
          <p:nvPr/>
        </p:nvSpPr>
        <p:spPr>
          <a:xfrm>
            <a:off x="4413307" y="2765570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8BD58C8-5B96-43A6-A9DD-266126E41EEE}"/>
              </a:ext>
            </a:extLst>
          </p:cNvPr>
          <p:cNvSpPr/>
          <p:nvPr/>
        </p:nvSpPr>
        <p:spPr>
          <a:xfrm>
            <a:off x="6030011" y="3711474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44CB108-A741-4FB8-A4C5-3FE7DB803C2B}"/>
              </a:ext>
            </a:extLst>
          </p:cNvPr>
          <p:cNvSpPr/>
          <p:nvPr/>
        </p:nvSpPr>
        <p:spPr>
          <a:xfrm>
            <a:off x="3206682" y="4931643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D937EC0-5830-4811-B109-6E6E839F7CBA}"/>
              </a:ext>
            </a:extLst>
          </p:cNvPr>
          <p:cNvSpPr/>
          <p:nvPr/>
        </p:nvSpPr>
        <p:spPr>
          <a:xfrm>
            <a:off x="2251400" y="4952852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8D86B45-4196-4CD3-8BB1-A3ECBE7DDC5B}"/>
              </a:ext>
            </a:extLst>
          </p:cNvPr>
          <p:cNvSpPr/>
          <p:nvPr/>
        </p:nvSpPr>
        <p:spPr>
          <a:xfrm>
            <a:off x="6353827" y="3816814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0DBB7FE-62A5-47E6-8DD8-CD3FB24F6680}"/>
              </a:ext>
            </a:extLst>
          </p:cNvPr>
          <p:cNvSpPr/>
          <p:nvPr/>
        </p:nvSpPr>
        <p:spPr>
          <a:xfrm>
            <a:off x="5260757" y="4854035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B43C9C1-06D3-4C9D-B1CA-E94C955E2961}"/>
              </a:ext>
            </a:extLst>
          </p:cNvPr>
          <p:cNvSpPr/>
          <p:nvPr/>
        </p:nvSpPr>
        <p:spPr>
          <a:xfrm>
            <a:off x="4276616" y="4895900"/>
            <a:ext cx="216817" cy="24838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44CA25-A066-4278-B6DA-016567A2ACA4}"/>
              </a:ext>
            </a:extLst>
          </p:cNvPr>
          <p:cNvSpPr/>
          <p:nvPr/>
        </p:nvSpPr>
        <p:spPr>
          <a:xfrm>
            <a:off x="2809971" y="2698356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EE12872-E87B-410C-8578-3C98C9C2C8F0}"/>
              </a:ext>
            </a:extLst>
          </p:cNvPr>
          <p:cNvSpPr/>
          <p:nvPr/>
        </p:nvSpPr>
        <p:spPr>
          <a:xfrm>
            <a:off x="5166671" y="2676282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A4607FA-77B7-4DE6-A27F-D8F254E25814}"/>
              </a:ext>
            </a:extLst>
          </p:cNvPr>
          <p:cNvSpPr/>
          <p:nvPr/>
        </p:nvSpPr>
        <p:spPr>
          <a:xfrm>
            <a:off x="4772311" y="2765569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CB62C60-BC05-4A67-A541-EE2E1C1853D8}"/>
              </a:ext>
            </a:extLst>
          </p:cNvPr>
          <p:cNvSpPr/>
          <p:nvPr/>
        </p:nvSpPr>
        <p:spPr>
          <a:xfrm>
            <a:off x="3126548" y="2726264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C385AE-8CFC-490A-84F5-A8802A3DBB2D}"/>
              </a:ext>
            </a:extLst>
          </p:cNvPr>
          <p:cNvSpPr/>
          <p:nvPr/>
        </p:nvSpPr>
        <p:spPr>
          <a:xfrm>
            <a:off x="2432113" y="3757558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7EAB4CC-E6D6-4CE4-953A-A216F22B60E7}"/>
              </a:ext>
            </a:extLst>
          </p:cNvPr>
          <p:cNvSpPr/>
          <p:nvPr/>
        </p:nvSpPr>
        <p:spPr>
          <a:xfrm>
            <a:off x="3733166" y="3890807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4EA0999-00F7-441C-B734-D708F33E92AB}"/>
              </a:ext>
            </a:extLst>
          </p:cNvPr>
          <p:cNvSpPr/>
          <p:nvPr/>
        </p:nvSpPr>
        <p:spPr>
          <a:xfrm>
            <a:off x="3319012" y="3828953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DB7AA76-8F26-4784-89A2-A2234C5DB8D6}"/>
              </a:ext>
            </a:extLst>
          </p:cNvPr>
          <p:cNvSpPr/>
          <p:nvPr/>
        </p:nvSpPr>
        <p:spPr>
          <a:xfrm>
            <a:off x="5621357" y="3823885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1CAF5FE-4AB2-410A-9AF7-776B646FC943}"/>
              </a:ext>
            </a:extLst>
          </p:cNvPr>
          <p:cNvSpPr/>
          <p:nvPr/>
        </p:nvSpPr>
        <p:spPr>
          <a:xfrm>
            <a:off x="5245926" y="3745140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F949515-44A0-4B28-ACD6-1CB754AED0C9}"/>
              </a:ext>
            </a:extLst>
          </p:cNvPr>
          <p:cNvSpPr txBox="1"/>
          <p:nvPr/>
        </p:nvSpPr>
        <p:spPr>
          <a:xfrm>
            <a:off x="7816318" y="1894788"/>
            <a:ext cx="31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grün: Töne der Tonika la-do-mi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CCF5496-E1A7-40A3-A7E2-B6C7FCF9FD56}"/>
              </a:ext>
            </a:extLst>
          </p:cNvPr>
          <p:cNvSpPr txBox="1"/>
          <p:nvPr/>
        </p:nvSpPr>
        <p:spPr>
          <a:xfrm>
            <a:off x="7816318" y="2698356"/>
            <a:ext cx="373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blau: Töne der Subdominante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D4F0DB5-3E74-4E6D-B66F-E7554FF22AEB}"/>
              </a:ext>
            </a:extLst>
          </p:cNvPr>
          <p:cNvSpPr txBox="1"/>
          <p:nvPr/>
        </p:nvSpPr>
        <p:spPr>
          <a:xfrm>
            <a:off x="7822525" y="3858864"/>
            <a:ext cx="324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Töne der Dominante mi-si-</a:t>
            </a:r>
            <a:r>
              <a:rPr lang="de-DE" dirty="0" err="1"/>
              <a:t>ti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B68A6A2-25F9-4D08-974F-4F261C759DBE}"/>
              </a:ext>
            </a:extLst>
          </p:cNvPr>
          <p:cNvSpPr txBox="1"/>
          <p:nvPr/>
        </p:nvSpPr>
        <p:spPr>
          <a:xfrm>
            <a:off x="6592847" y="4733090"/>
            <a:ext cx="2263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melodische Korrektur </a:t>
            </a:r>
            <a:r>
              <a:rPr lang="de-DE" sz="1400" dirty="0" err="1"/>
              <a:t>fi</a:t>
            </a:r>
            <a:r>
              <a:rPr lang="de-DE" sz="1400" dirty="0"/>
              <a:t> statt </a:t>
            </a:r>
            <a:r>
              <a:rPr lang="de-DE" sz="1400" dirty="0" err="1"/>
              <a:t>fa</a:t>
            </a:r>
            <a:r>
              <a:rPr lang="de-DE" sz="1400" dirty="0"/>
              <a:t>  im (unterbrochenen)  Durchgang </a:t>
            </a:r>
            <a:r>
              <a:rPr lang="de-DE" sz="1400" dirty="0" err="1"/>
              <a:t>fi</a:t>
            </a:r>
            <a:r>
              <a:rPr lang="de-DE" sz="1400" dirty="0"/>
              <a:t>-si-la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CD65C64-E124-4229-89EA-4B32C62D0A58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4610126"/>
            <a:ext cx="2111598" cy="5209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59C14A6E-CF19-481B-8DC4-E110D6830F4D}"/>
              </a:ext>
            </a:extLst>
          </p:cNvPr>
          <p:cNvSpPr/>
          <p:nvPr/>
        </p:nvSpPr>
        <p:spPr>
          <a:xfrm rot="7428019">
            <a:off x="4367470" y="2900989"/>
            <a:ext cx="1689079" cy="1462310"/>
          </a:xfrm>
          <a:prstGeom prst="arc">
            <a:avLst>
              <a:gd name="adj1" fmla="val 16200000"/>
              <a:gd name="adj2" fmla="val 147664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ogen 38">
            <a:extLst>
              <a:ext uri="{FF2B5EF4-FFF2-40B4-BE49-F238E27FC236}">
                <a16:creationId xmlns:a16="http://schemas.microsoft.com/office/drawing/2014/main" id="{3012F29A-53A4-40D9-B190-0CDDAE0EE728}"/>
              </a:ext>
            </a:extLst>
          </p:cNvPr>
          <p:cNvSpPr/>
          <p:nvPr/>
        </p:nvSpPr>
        <p:spPr>
          <a:xfrm rot="7428019">
            <a:off x="5709836" y="3319286"/>
            <a:ext cx="888574" cy="951757"/>
          </a:xfrm>
          <a:prstGeom prst="arc">
            <a:avLst>
              <a:gd name="adj1" fmla="val 16200000"/>
              <a:gd name="adj2" fmla="val 147664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819EC98-5050-48E9-ADCE-C49044DF97E5}"/>
              </a:ext>
            </a:extLst>
          </p:cNvPr>
          <p:cNvSpPr txBox="1"/>
          <p:nvPr/>
        </p:nvSpPr>
        <p:spPr>
          <a:xfrm>
            <a:off x="1084064" y="1436010"/>
            <a:ext cx="73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Nr. 40</a:t>
            </a:r>
          </a:p>
        </p:txBody>
      </p:sp>
      <p:pic>
        <p:nvPicPr>
          <p:cNvPr id="41" name="CP 040 S1">
            <a:hlinkClick r:id="" action="ppaction://media"/>
            <a:extLst>
              <a:ext uri="{FF2B5EF4-FFF2-40B4-BE49-F238E27FC236}">
                <a16:creationId xmlns:a16="http://schemas.microsoft.com/office/drawing/2014/main" id="{8F6A5A0C-2659-468D-B2A5-1C98887BE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7593" y="5119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906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7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74C9B-800C-465D-88C4-64113885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Stimmführungen in Moll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E56E8D-0FBA-4A77-8106-684C85B2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6043" r="20965" b="56431"/>
          <a:stretch/>
        </p:blipFill>
        <p:spPr>
          <a:xfrm>
            <a:off x="565608" y="1637506"/>
            <a:ext cx="6289632" cy="47043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E52FD8D-284A-4C7E-90DB-1B1F74554261}"/>
              </a:ext>
            </a:extLst>
          </p:cNvPr>
          <p:cNvSpPr txBox="1"/>
          <p:nvPr/>
        </p:nvSpPr>
        <p:spPr>
          <a:xfrm>
            <a:off x="933253" y="1452840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21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5D0CF05-EE91-405D-9964-B4849B63DE4B}"/>
              </a:ext>
            </a:extLst>
          </p:cNvPr>
          <p:cNvCxnSpPr>
            <a:cxnSpLocks/>
          </p:cNvCxnSpPr>
          <p:nvPr/>
        </p:nvCxnSpPr>
        <p:spPr>
          <a:xfrm flipH="1">
            <a:off x="1253767" y="1452840"/>
            <a:ext cx="1225482" cy="8464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6A85225-EB0F-4A06-8CC4-5614FBC4822B}"/>
              </a:ext>
            </a:extLst>
          </p:cNvPr>
          <p:cNvSpPr txBox="1"/>
          <p:nvPr/>
        </p:nvSpPr>
        <p:spPr>
          <a:xfrm>
            <a:off x="2479249" y="1332706"/>
            <a:ext cx="478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zweitletztes Be = B &gt; f = do, la = G, Tonart g-Moll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EBAA44-A97B-4184-95A0-249B119B87A3}"/>
              </a:ext>
            </a:extLst>
          </p:cNvPr>
          <p:cNvSpPr/>
          <p:nvPr/>
        </p:nvSpPr>
        <p:spPr>
          <a:xfrm>
            <a:off x="2950590" y="4081806"/>
            <a:ext cx="339365" cy="2045617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1263E17-C1EF-4CE4-A615-98F9E8ED0051}"/>
              </a:ext>
            </a:extLst>
          </p:cNvPr>
          <p:cNvSpPr/>
          <p:nvPr/>
        </p:nvSpPr>
        <p:spPr>
          <a:xfrm>
            <a:off x="3371059" y="4081805"/>
            <a:ext cx="541065" cy="204561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3403CE8-6CC7-4078-B3E7-46A429876FEB}"/>
              </a:ext>
            </a:extLst>
          </p:cNvPr>
          <p:cNvSpPr/>
          <p:nvPr/>
        </p:nvSpPr>
        <p:spPr>
          <a:xfrm>
            <a:off x="4105363" y="4081805"/>
            <a:ext cx="339365" cy="2045617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2F93F8F-43C2-49D3-87CD-714954A02E04}"/>
              </a:ext>
            </a:extLst>
          </p:cNvPr>
          <p:cNvSpPr txBox="1"/>
          <p:nvPr/>
        </p:nvSpPr>
        <p:spPr>
          <a:xfrm>
            <a:off x="5005633" y="4157221"/>
            <a:ext cx="30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blau: Subdominante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A3D8A4-E81B-499C-A666-F8859072B812}"/>
              </a:ext>
            </a:extLst>
          </p:cNvPr>
          <p:cNvSpPr txBox="1"/>
          <p:nvPr/>
        </p:nvSpPr>
        <p:spPr>
          <a:xfrm>
            <a:off x="5036722" y="4746508"/>
            <a:ext cx="320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Dominante mi-si-</a:t>
            </a:r>
            <a:r>
              <a:rPr lang="de-DE" dirty="0" err="1"/>
              <a:t>ti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8AAE076-6C79-4DD0-A160-91C5258B2574}"/>
              </a:ext>
            </a:extLst>
          </p:cNvPr>
          <p:cNvSpPr txBox="1"/>
          <p:nvPr/>
        </p:nvSpPr>
        <p:spPr>
          <a:xfrm>
            <a:off x="5036722" y="5405160"/>
            <a:ext cx="230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grün: Tonika la-(do)-mi</a:t>
            </a:r>
          </a:p>
        </p:txBody>
      </p:sp>
    </p:spTree>
    <p:extLst>
      <p:ext uri="{BB962C8B-B14F-4D97-AF65-F5344CB8AC3E}">
        <p14:creationId xmlns:p14="http://schemas.microsoft.com/office/powerpoint/2010/main" val="9743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74C9B-800C-465D-88C4-64113885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Stimmführungen in Moll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E56E8D-0FBA-4A77-8106-684C85B265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6043" r="20965" b="56431"/>
          <a:stretch/>
        </p:blipFill>
        <p:spPr>
          <a:xfrm>
            <a:off x="565608" y="1637506"/>
            <a:ext cx="6289632" cy="4704302"/>
          </a:xfrm>
          <a:prstGeom prst="rect">
            <a:avLst/>
          </a:prstGeom>
        </p:spPr>
      </p:pic>
      <p:pic>
        <p:nvPicPr>
          <p:cNvPr id="5" name="CP 021 Schluss 3st">
            <a:hlinkClick r:id="" action="ppaction://media"/>
            <a:extLst>
              <a:ext uri="{FF2B5EF4-FFF2-40B4-BE49-F238E27FC236}">
                <a16:creationId xmlns:a16="http://schemas.microsoft.com/office/drawing/2014/main" id="{3AB74F67-C6A6-40CC-8763-7EA4998F0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0177" y="898802"/>
            <a:ext cx="609600" cy="609600"/>
          </a:xfrm>
          <a:prstGeom prst="rect">
            <a:avLst/>
          </a:prstGeom>
        </p:spPr>
      </p:pic>
      <p:pic>
        <p:nvPicPr>
          <p:cNvPr id="6" name="CP 021 Schluss 3st_T2">
            <a:hlinkClick r:id="" action="ppaction://media"/>
            <a:extLst>
              <a:ext uri="{FF2B5EF4-FFF2-40B4-BE49-F238E27FC236}">
                <a16:creationId xmlns:a16="http://schemas.microsoft.com/office/drawing/2014/main" id="{7BB1E523-B38C-4871-AB0D-2BDA663237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4152" y="2819400"/>
            <a:ext cx="609600" cy="609600"/>
          </a:xfrm>
          <a:prstGeom prst="rect">
            <a:avLst/>
          </a:prstGeom>
        </p:spPr>
      </p:pic>
      <p:pic>
        <p:nvPicPr>
          <p:cNvPr id="7" name="CP 021 Schluss 3st_B">
            <a:hlinkClick r:id="" action="ppaction://media"/>
            <a:extLst>
              <a:ext uri="{FF2B5EF4-FFF2-40B4-BE49-F238E27FC236}">
                <a16:creationId xmlns:a16="http://schemas.microsoft.com/office/drawing/2014/main" id="{C4790D92-F598-448E-A2B1-001815C053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8127" y="4991604"/>
            <a:ext cx="609600" cy="609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E52FD8D-284A-4C7E-90DB-1B1F74554261}"/>
              </a:ext>
            </a:extLst>
          </p:cNvPr>
          <p:cNvSpPr txBox="1"/>
          <p:nvPr/>
        </p:nvSpPr>
        <p:spPr>
          <a:xfrm>
            <a:off x="933253" y="1452840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21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0832CD-439C-42F7-8D09-76F566EE69A1}"/>
              </a:ext>
            </a:extLst>
          </p:cNvPr>
          <p:cNvSpPr txBox="1"/>
          <p:nvPr/>
        </p:nvSpPr>
        <p:spPr>
          <a:xfrm>
            <a:off x="5062557" y="4100660"/>
            <a:ext cx="359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Tenor 1: </a:t>
            </a:r>
            <a:r>
              <a:rPr lang="de-DE" dirty="0" err="1"/>
              <a:t>Tonikadreiklang</a:t>
            </a:r>
            <a:r>
              <a:rPr lang="de-DE" dirty="0"/>
              <a:t> und Leitton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6042FB-8F6E-47D8-B3F9-92988D53A5A9}"/>
              </a:ext>
            </a:extLst>
          </p:cNvPr>
          <p:cNvSpPr txBox="1"/>
          <p:nvPr/>
        </p:nvSpPr>
        <p:spPr>
          <a:xfrm>
            <a:off x="5062557" y="4529939"/>
            <a:ext cx="3346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Tenor 2: aufwärts „melodische“ Tonleiter </a:t>
            </a:r>
            <a:r>
              <a:rPr lang="de-DE" dirty="0" err="1"/>
              <a:t>fi</a:t>
            </a:r>
            <a:r>
              <a:rPr lang="de-DE" dirty="0"/>
              <a:t>-si-la, abwärts über Subdominante mit </a:t>
            </a:r>
            <a:r>
              <a:rPr lang="de-DE" dirty="0" err="1"/>
              <a:t>fa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49C048-DB4A-436A-9D74-19CBF3BE0352}"/>
              </a:ext>
            </a:extLst>
          </p:cNvPr>
          <p:cNvSpPr txBox="1"/>
          <p:nvPr/>
        </p:nvSpPr>
        <p:spPr>
          <a:xfrm>
            <a:off x="5062557" y="5601204"/>
            <a:ext cx="310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Bass: </a:t>
            </a:r>
            <a:r>
              <a:rPr lang="de-DE" dirty="0" err="1"/>
              <a:t>Kadenzschritte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-mi-la = Subdominante – Dominante – Tonika 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1AEF2CC-FBD2-4366-B104-E0AC2FCB9047}"/>
              </a:ext>
            </a:extLst>
          </p:cNvPr>
          <p:cNvCxnSpPr>
            <a:cxnSpLocks/>
          </p:cNvCxnSpPr>
          <p:nvPr/>
        </p:nvCxnSpPr>
        <p:spPr>
          <a:xfrm>
            <a:off x="2078973" y="4475065"/>
            <a:ext cx="786775" cy="181776"/>
          </a:xfrm>
          <a:prstGeom prst="line">
            <a:avLst/>
          </a:prstGeom>
          <a:ln w="76200">
            <a:solidFill>
              <a:srgbClr val="00B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559C57B-F940-4155-898D-5FD5DD4DE458}"/>
              </a:ext>
            </a:extLst>
          </p:cNvPr>
          <p:cNvCxnSpPr>
            <a:cxnSpLocks/>
          </p:cNvCxnSpPr>
          <p:nvPr/>
        </p:nvCxnSpPr>
        <p:spPr>
          <a:xfrm>
            <a:off x="5949040" y="4288216"/>
            <a:ext cx="1413657" cy="0"/>
          </a:xfrm>
          <a:prstGeom prst="line">
            <a:avLst/>
          </a:prstGeom>
          <a:ln w="76200">
            <a:solidFill>
              <a:srgbClr val="00B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BB6344F-7EF1-4493-9FE1-D4E62EDE2FCB}"/>
              </a:ext>
            </a:extLst>
          </p:cNvPr>
          <p:cNvCxnSpPr>
            <a:cxnSpLocks/>
          </p:cNvCxnSpPr>
          <p:nvPr/>
        </p:nvCxnSpPr>
        <p:spPr>
          <a:xfrm>
            <a:off x="3324040" y="4691959"/>
            <a:ext cx="405238" cy="0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FD230C2-037A-4876-8F74-F80DCAED63BE}"/>
              </a:ext>
            </a:extLst>
          </p:cNvPr>
          <p:cNvCxnSpPr>
            <a:cxnSpLocks/>
          </p:cNvCxnSpPr>
          <p:nvPr/>
        </p:nvCxnSpPr>
        <p:spPr>
          <a:xfrm flipV="1">
            <a:off x="7916464" y="4285326"/>
            <a:ext cx="577087" cy="11589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3C7DC27D-A9BE-48B4-9318-F3AB5474BE9B}"/>
              </a:ext>
            </a:extLst>
          </p:cNvPr>
          <p:cNvCxnSpPr>
            <a:cxnSpLocks/>
          </p:cNvCxnSpPr>
          <p:nvPr/>
        </p:nvCxnSpPr>
        <p:spPr>
          <a:xfrm flipV="1">
            <a:off x="1583817" y="4713993"/>
            <a:ext cx="895432" cy="84841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11C2C14-9A25-4E2A-91B3-76D3CE9A0275}"/>
              </a:ext>
            </a:extLst>
          </p:cNvPr>
          <p:cNvCxnSpPr>
            <a:cxnSpLocks/>
          </p:cNvCxnSpPr>
          <p:nvPr/>
        </p:nvCxnSpPr>
        <p:spPr>
          <a:xfrm>
            <a:off x="3335057" y="5673917"/>
            <a:ext cx="405238" cy="0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506D2B5-A56B-4FB6-83E4-307AAC069BD6}"/>
              </a:ext>
            </a:extLst>
          </p:cNvPr>
          <p:cNvCxnSpPr>
            <a:cxnSpLocks/>
          </p:cNvCxnSpPr>
          <p:nvPr/>
        </p:nvCxnSpPr>
        <p:spPr>
          <a:xfrm>
            <a:off x="5949040" y="4725583"/>
            <a:ext cx="1967424" cy="30830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CA1D4D3-B898-429A-8C45-212CAF4F3A7A}"/>
              </a:ext>
            </a:extLst>
          </p:cNvPr>
          <p:cNvCxnSpPr>
            <a:cxnSpLocks/>
          </p:cNvCxnSpPr>
          <p:nvPr/>
        </p:nvCxnSpPr>
        <p:spPr>
          <a:xfrm flipV="1">
            <a:off x="6735815" y="6090527"/>
            <a:ext cx="1180649" cy="1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F8BC281-9E1D-4816-83E4-B9AECAE88574}"/>
              </a:ext>
            </a:extLst>
          </p:cNvPr>
          <p:cNvCxnSpPr>
            <a:cxnSpLocks/>
          </p:cNvCxnSpPr>
          <p:nvPr/>
        </p:nvCxnSpPr>
        <p:spPr>
          <a:xfrm flipV="1">
            <a:off x="5158567" y="4991605"/>
            <a:ext cx="1454517" cy="1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A89AE1CC-EB80-430B-9E0E-81C82670C097}"/>
              </a:ext>
            </a:extLst>
          </p:cNvPr>
          <p:cNvSpPr/>
          <p:nvPr/>
        </p:nvSpPr>
        <p:spPr>
          <a:xfrm>
            <a:off x="3011409" y="5596433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0722AC1-B27E-4905-956A-784EDDB764BE}"/>
              </a:ext>
            </a:extLst>
          </p:cNvPr>
          <p:cNvSpPr/>
          <p:nvPr/>
        </p:nvSpPr>
        <p:spPr>
          <a:xfrm>
            <a:off x="2982361" y="4713993"/>
            <a:ext cx="216817" cy="248387"/>
          </a:xfrm>
          <a:prstGeom prst="ellipse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5BFF33B-697D-4EEC-82E0-AC4C64E4E296}"/>
              </a:ext>
            </a:extLst>
          </p:cNvPr>
          <p:cNvCxnSpPr>
            <a:cxnSpLocks/>
          </p:cNvCxnSpPr>
          <p:nvPr/>
        </p:nvCxnSpPr>
        <p:spPr>
          <a:xfrm flipV="1">
            <a:off x="5151222" y="5232217"/>
            <a:ext cx="1998725" cy="1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3972B5F6-370B-4EC2-8308-D546C146F08F}"/>
              </a:ext>
            </a:extLst>
          </p:cNvPr>
          <p:cNvCxnSpPr>
            <a:cxnSpLocks/>
          </p:cNvCxnSpPr>
          <p:nvPr/>
        </p:nvCxnSpPr>
        <p:spPr>
          <a:xfrm flipV="1">
            <a:off x="5110243" y="6080533"/>
            <a:ext cx="1407892" cy="1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2257BD95-F686-43A5-A520-BD268A82F22C}"/>
              </a:ext>
            </a:extLst>
          </p:cNvPr>
          <p:cNvCxnSpPr>
            <a:cxnSpLocks/>
          </p:cNvCxnSpPr>
          <p:nvPr/>
        </p:nvCxnSpPr>
        <p:spPr>
          <a:xfrm>
            <a:off x="4230409" y="4469992"/>
            <a:ext cx="0" cy="1374828"/>
          </a:xfrm>
          <a:prstGeom prst="line">
            <a:avLst/>
          </a:prstGeom>
          <a:ln w="76200">
            <a:solidFill>
              <a:srgbClr val="00B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3BC104F-33E7-4289-AB59-84C4F5D34D34}"/>
              </a:ext>
            </a:extLst>
          </p:cNvPr>
          <p:cNvCxnSpPr>
            <a:cxnSpLocks/>
          </p:cNvCxnSpPr>
          <p:nvPr/>
        </p:nvCxnSpPr>
        <p:spPr>
          <a:xfrm>
            <a:off x="5110243" y="6341808"/>
            <a:ext cx="775582" cy="0"/>
          </a:xfrm>
          <a:prstGeom prst="line">
            <a:avLst/>
          </a:prstGeom>
          <a:ln w="76200">
            <a:solidFill>
              <a:srgbClr val="00B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3" grpId="0"/>
      <p:bldP spid="9" grpId="0"/>
      <p:bldP spid="10" grpId="0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51C62F19-2BBD-4F53-A525-A28DCCB214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316" r="21316" b="54381"/>
          <a:stretch/>
        </p:blipFill>
        <p:spPr>
          <a:xfrm>
            <a:off x="562153" y="1630568"/>
            <a:ext cx="5642523" cy="44855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35CEA0-D93F-4966-B098-36EF3A3F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Stimmführungen in Moll</a:t>
            </a:r>
          </a:p>
        </p:txBody>
      </p:sp>
      <p:pic>
        <p:nvPicPr>
          <p:cNvPr id="5" name="CP 079 Guggisbergerlied Mitte 3st_T1">
            <a:hlinkClick r:id="" action="ppaction://media"/>
            <a:extLst>
              <a:ext uri="{FF2B5EF4-FFF2-40B4-BE49-F238E27FC236}">
                <a16:creationId xmlns:a16="http://schemas.microsoft.com/office/drawing/2014/main" id="{5009B408-BC14-4A62-B3D6-C525CDB59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1669068"/>
            <a:ext cx="609600" cy="609600"/>
          </a:xfrm>
          <a:prstGeom prst="rect">
            <a:avLst/>
          </a:prstGeom>
        </p:spPr>
      </p:pic>
      <p:pic>
        <p:nvPicPr>
          <p:cNvPr id="6" name="CP 079 Guggisbergerlied Mitte 3st_T2">
            <a:hlinkClick r:id="" action="ppaction://media"/>
            <a:extLst>
              <a:ext uri="{FF2B5EF4-FFF2-40B4-BE49-F238E27FC236}">
                <a16:creationId xmlns:a16="http://schemas.microsoft.com/office/drawing/2014/main" id="{9FD4DDAA-EA24-4155-8AF1-B34B90EB6E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46599" y="2866649"/>
            <a:ext cx="609600" cy="609600"/>
          </a:xfrm>
          <a:prstGeom prst="rect">
            <a:avLst/>
          </a:prstGeom>
        </p:spPr>
      </p:pic>
      <p:pic>
        <p:nvPicPr>
          <p:cNvPr id="7" name="CP 079 Guggisbergerlied Mitte 3st_B1">
            <a:hlinkClick r:id="" action="ppaction://media"/>
            <a:extLst>
              <a:ext uri="{FF2B5EF4-FFF2-40B4-BE49-F238E27FC236}">
                <a16:creationId xmlns:a16="http://schemas.microsoft.com/office/drawing/2014/main" id="{DF52A1EA-8911-422E-9BFF-BEAFBDC999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46599" y="4151811"/>
            <a:ext cx="609600" cy="609600"/>
          </a:xfrm>
          <a:prstGeom prst="rect">
            <a:avLst/>
          </a:prstGeom>
        </p:spPr>
      </p:pic>
      <p:pic>
        <p:nvPicPr>
          <p:cNvPr id="8" name="CP 079 Guggisbergerlied Mitte 3st_B2">
            <a:hlinkClick r:id="" action="ppaction://media"/>
            <a:extLst>
              <a:ext uri="{FF2B5EF4-FFF2-40B4-BE49-F238E27FC236}">
                <a16:creationId xmlns:a16="http://schemas.microsoft.com/office/drawing/2014/main" id="{3D74950C-929B-4D8D-B050-5EE431F896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69058" y="5394846"/>
            <a:ext cx="609600" cy="609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478779-E148-40B4-80A8-6D1045FBF405}"/>
              </a:ext>
            </a:extLst>
          </p:cNvPr>
          <p:cNvSpPr txBox="1"/>
          <p:nvPr/>
        </p:nvSpPr>
        <p:spPr>
          <a:xfrm>
            <a:off x="838200" y="1378933"/>
            <a:ext cx="437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79, das </a:t>
            </a:r>
            <a:r>
              <a:rPr lang="de-DE" dirty="0" err="1"/>
              <a:t>Guggisberger</a:t>
            </a:r>
            <a:r>
              <a:rPr lang="de-DE" dirty="0"/>
              <a:t> Lied, Mittelteil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C31F94-6266-46D1-B87E-892968FF85C2}"/>
              </a:ext>
            </a:extLst>
          </p:cNvPr>
          <p:cNvSpPr/>
          <p:nvPr/>
        </p:nvSpPr>
        <p:spPr>
          <a:xfrm>
            <a:off x="2642365" y="3128555"/>
            <a:ext cx="1072988" cy="369332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E7C3125-0DF2-49A5-9FC8-42E9879F731C}"/>
              </a:ext>
            </a:extLst>
          </p:cNvPr>
          <p:cNvSpPr/>
          <p:nvPr/>
        </p:nvSpPr>
        <p:spPr>
          <a:xfrm>
            <a:off x="2197999" y="5210180"/>
            <a:ext cx="1072988" cy="369332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37BD068-1212-4CED-83DE-A5AC705DA451}"/>
              </a:ext>
            </a:extLst>
          </p:cNvPr>
          <p:cNvCxnSpPr>
            <a:cxnSpLocks/>
          </p:cNvCxnSpPr>
          <p:nvPr/>
        </p:nvCxnSpPr>
        <p:spPr>
          <a:xfrm flipV="1">
            <a:off x="2375555" y="2338412"/>
            <a:ext cx="3986744" cy="73734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7859BDB-EE47-409F-A830-DCD74934F558}"/>
              </a:ext>
            </a:extLst>
          </p:cNvPr>
          <p:cNvCxnSpPr>
            <a:cxnSpLocks/>
          </p:cNvCxnSpPr>
          <p:nvPr/>
        </p:nvCxnSpPr>
        <p:spPr>
          <a:xfrm>
            <a:off x="4096011" y="3008703"/>
            <a:ext cx="2108665" cy="96158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AC484E0-CE48-4AC3-A619-CEE3B3716696}"/>
              </a:ext>
            </a:extLst>
          </p:cNvPr>
          <p:cNvSpPr/>
          <p:nvPr/>
        </p:nvSpPr>
        <p:spPr>
          <a:xfrm>
            <a:off x="2425548" y="2126892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A3523E7-2196-4D9D-B7C4-0FD87AAB4D05}"/>
              </a:ext>
            </a:extLst>
          </p:cNvPr>
          <p:cNvSpPr/>
          <p:nvPr/>
        </p:nvSpPr>
        <p:spPr>
          <a:xfrm>
            <a:off x="3062386" y="2090025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FFBBDC2-A025-4C83-826A-078EDC003BE1}"/>
              </a:ext>
            </a:extLst>
          </p:cNvPr>
          <p:cNvSpPr/>
          <p:nvPr/>
        </p:nvSpPr>
        <p:spPr>
          <a:xfrm>
            <a:off x="5041934" y="2054199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7F69AD7-2ED8-44C6-90D2-DC45B38EFCE1}"/>
              </a:ext>
            </a:extLst>
          </p:cNvPr>
          <p:cNvSpPr/>
          <p:nvPr/>
        </p:nvSpPr>
        <p:spPr>
          <a:xfrm>
            <a:off x="4096011" y="4121917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B2ACAF3-D2F2-4403-A4E5-BB58394585CD}"/>
              </a:ext>
            </a:extLst>
          </p:cNvPr>
          <p:cNvSpPr/>
          <p:nvPr/>
        </p:nvSpPr>
        <p:spPr>
          <a:xfrm>
            <a:off x="5501498" y="4208224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1AE933E-006E-48A8-A520-64B2B0896823}"/>
              </a:ext>
            </a:extLst>
          </p:cNvPr>
          <p:cNvCxnSpPr>
            <a:cxnSpLocks/>
          </p:cNvCxnSpPr>
          <p:nvPr/>
        </p:nvCxnSpPr>
        <p:spPr>
          <a:xfrm flipH="1" flipV="1">
            <a:off x="4250701" y="4866392"/>
            <a:ext cx="2804617" cy="961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1238515C-6FE3-41F0-9777-79D0B8B64607}"/>
              </a:ext>
            </a:extLst>
          </p:cNvPr>
          <p:cNvCxnSpPr>
            <a:cxnSpLocks/>
          </p:cNvCxnSpPr>
          <p:nvPr/>
        </p:nvCxnSpPr>
        <p:spPr>
          <a:xfrm flipV="1">
            <a:off x="2533956" y="3023003"/>
            <a:ext cx="1181397" cy="51937"/>
          </a:xfrm>
          <a:prstGeom prst="line">
            <a:avLst/>
          </a:prstGeom>
          <a:ln w="762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F62641F-5875-427A-B523-BCADE96A7A36}"/>
              </a:ext>
            </a:extLst>
          </p:cNvPr>
          <p:cNvSpPr txBox="1"/>
          <p:nvPr/>
        </p:nvSpPr>
        <p:spPr>
          <a:xfrm>
            <a:off x="6554829" y="3798751"/>
            <a:ext cx="344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Bass 2: Melodie, mit der Figur Grundton-Leitton-Grundton la-si-la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28573F3-AC29-4D52-91D0-48DBFCE22F88}"/>
              </a:ext>
            </a:extLst>
          </p:cNvPr>
          <p:cNvSpPr txBox="1"/>
          <p:nvPr/>
        </p:nvSpPr>
        <p:spPr>
          <a:xfrm>
            <a:off x="6554829" y="2271191"/>
            <a:ext cx="344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Tenor 2: „melodische“ Tonleiter mi-</a:t>
            </a:r>
            <a:r>
              <a:rPr lang="de-DE" dirty="0" err="1"/>
              <a:t>fi</a:t>
            </a:r>
            <a:r>
              <a:rPr lang="de-DE" dirty="0"/>
              <a:t>-si-la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9B1F4D-80ED-4335-B0FB-6EA847A2FE03}"/>
              </a:ext>
            </a:extLst>
          </p:cNvPr>
          <p:cNvSpPr txBox="1"/>
          <p:nvPr/>
        </p:nvSpPr>
        <p:spPr>
          <a:xfrm>
            <a:off x="6554829" y="1630568"/>
            <a:ext cx="344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Tenor 1: Töne der Dominante si-</a:t>
            </a:r>
            <a:r>
              <a:rPr lang="de-DE" dirty="0" err="1"/>
              <a:t>ti</a:t>
            </a:r>
            <a:r>
              <a:rPr lang="de-DE" dirty="0"/>
              <a:t> mit dem Septimenton </a:t>
            </a:r>
            <a:r>
              <a:rPr lang="de-DE" dirty="0" err="1"/>
              <a:t>re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56DA691-C79C-4BE8-81E5-D5E159853871}"/>
              </a:ext>
            </a:extLst>
          </p:cNvPr>
          <p:cNvSpPr txBox="1"/>
          <p:nvPr/>
        </p:nvSpPr>
        <p:spPr>
          <a:xfrm>
            <a:off x="6564234" y="3047386"/>
            <a:ext cx="322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Bass 1: umspielte „melodische“ Tonleiter mi-</a:t>
            </a:r>
            <a:r>
              <a:rPr lang="de-DE" dirty="0" err="1"/>
              <a:t>fi</a:t>
            </a:r>
            <a:r>
              <a:rPr lang="de-DE" dirty="0"/>
              <a:t>-(la-)si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AA9C727-CA8E-446E-B975-8AAEF500724A}"/>
              </a:ext>
            </a:extLst>
          </p:cNvPr>
          <p:cNvSpPr txBox="1"/>
          <p:nvPr/>
        </p:nvSpPr>
        <p:spPr>
          <a:xfrm>
            <a:off x="7116689" y="4914471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Erhöhung </a:t>
            </a:r>
            <a:r>
              <a:rPr lang="de-DE" dirty="0" err="1"/>
              <a:t>re</a:t>
            </a:r>
            <a:r>
              <a:rPr lang="de-DE" dirty="0"/>
              <a:t> zu </a:t>
            </a:r>
            <a:r>
              <a:rPr lang="de-DE" dirty="0" err="1"/>
              <a:t>ri</a:t>
            </a:r>
            <a:r>
              <a:rPr lang="de-DE" dirty="0"/>
              <a:t>: Leitton zu mi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3F2EE21-D8D8-43A8-B1AB-282AB4F5B486}"/>
              </a:ext>
            </a:extLst>
          </p:cNvPr>
          <p:cNvSpPr/>
          <p:nvPr/>
        </p:nvSpPr>
        <p:spPr>
          <a:xfrm>
            <a:off x="4506488" y="2022804"/>
            <a:ext cx="216817" cy="248387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Breitbild</PresentationFormat>
  <Paragraphs>78</Paragraphs>
  <Slides>10</Slides>
  <Notes>0</Notes>
  <HiddenSlides>0</HiddenSlides>
  <MMClips>20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Berner Singstudenten</vt:lpstr>
      <vt:lpstr>Dur- und Molltonleiter</vt:lpstr>
      <vt:lpstr>Hauptstufen-Akkorde in Moll</vt:lpstr>
      <vt:lpstr>Melodien in Moll</vt:lpstr>
      <vt:lpstr>Melodien in Moll</vt:lpstr>
      <vt:lpstr>Melodien in Moll</vt:lpstr>
      <vt:lpstr>Stimmführungen in Moll</vt:lpstr>
      <vt:lpstr>Stimmführungen in Moll</vt:lpstr>
      <vt:lpstr>Stimmführungen in Moll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65</cp:revision>
  <dcterms:created xsi:type="dcterms:W3CDTF">2020-04-01T08:44:47Z</dcterms:created>
  <dcterms:modified xsi:type="dcterms:W3CDTF">2020-04-01T19:47:03Z</dcterms:modified>
</cp:coreProperties>
</file>