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7AD"/>
    <a:srgbClr val="F828F8"/>
    <a:srgbClr val="B9D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8026F-7C0E-4DB4-8E4A-FA88AD36A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A68EB4-F93F-4AA7-BEED-A974669D2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9B0BF-5E87-4354-BBCC-90E4A1EA4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C94DB-1D99-45F5-9EB4-5B88B4F6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9D233B-744E-48BB-935D-44185543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73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3560C-4E39-4387-83A3-C91E53E82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17E1E0-F7F4-4FD2-A5E1-6D1F4BB5F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9B594-02EB-4C06-BAFD-5F1198C6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0CE9CE-23A2-4F47-A76E-8BC547CD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32B5DE-AE8E-4D2D-A428-42C5900B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42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6A043C8-F079-4102-937E-8FFDE605E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06C27DB-9D0B-4B0E-B2AC-8741FB2DD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038124-ADAF-41CC-BEC5-A35DF9F0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D841D3-D6D1-4B9B-94C9-47C12A82A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37A68C-8BBC-42C2-830D-D352236E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318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BE4A9-7047-4BCD-8D73-0695951B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19E0EE-226F-4805-AD05-DB9C20D85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AC3D5-CCCB-4185-9173-9E51A79B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24CA49-49E2-4E79-AE6D-74285D47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7AEBD5-F3CE-4611-847C-618BF436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02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C5C5AD-DDCE-4C11-B0F5-5EED1D3A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E8471E-244A-4E37-9B6D-2D5B1ED47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0A547B-0557-4528-88B4-3E5826FB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A75440-0298-4FC2-949B-0758A0EF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F59354-9E3C-4F5E-9FB1-AAC220A4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3AD55-7864-41A4-94D8-FBB2F8F5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01B9D7-4872-4109-A272-B400E8C0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FA3755-4176-4B99-96A0-4956A1BE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2BD995-BC81-4A48-924A-BED13284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E78BBF6-7D96-473F-AC99-AC69CB1AD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60AFF0-3DA6-49D3-81DB-F46FC509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603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044D7-6F5D-4CD2-A39D-AB85F2FB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8CC7D6-EBFF-4F09-BEF7-911729FE4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F577BA0-C461-437E-91A1-0CF37E87E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FD6EF1-4298-4CF9-8D34-E002A9E48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408ABB4-5F65-4FA2-8063-B06DD53F2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09D23A-35DA-4DFE-BA69-043A49BA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BC18B9-A8DA-4A48-A8FC-7DC438AE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7533CC-26B3-486D-9E32-280307DF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86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567C3-55CC-47A9-AC67-5F3E63A2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399A46-7E53-49F9-9D8E-FA960C4F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7D5D9A-B68D-4FB0-8DEB-7F93CF60D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C6AA5A-150F-48C5-937A-693B05F37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20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93D352-9C3E-4E9C-9072-72715B653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83EFA1-B628-4702-BD88-FEE562A8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BE11E0-8B89-469F-BCDF-43AB8CF6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1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8843E-BC9A-4F88-B530-FFB72D95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6F070E-B4FC-4984-9D89-08ABBC8D8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FD3CC5-C6E9-407A-AF11-C6A917509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825DB3B-FD97-4220-AD62-0F9E88791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CF360D-33A7-44D6-9AA6-4272CF2D1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1B3A13-1A68-416E-9C1F-F63051F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47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95299-E798-450D-AD66-1617F30E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3C1B0F-4BF2-40D3-AB68-7B9AB30EA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EF4709-491D-43EE-9DBC-E1BD21C37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D9DB51-DD88-48AA-A65E-E959782D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60E90D-56F7-41DC-8EC8-2CE67A4B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13B6F4-BFB2-44A0-BF49-69B6C42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86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F6954-BA17-4603-B221-11E2DFD4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6B9556-792E-4303-90BA-6CE209F13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C63B4B-E7E6-48A1-A75E-7F544DF3F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1AB2B-CC9B-4280-8B29-350B74D50FF2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2D5247-C99E-45A6-8627-D123BA7FC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2E2BE8-3129-411E-BE5A-7E3E1D940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5857-2B30-4671-AC22-086444DA8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82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3.jpg"/><Relationship Id="rId5" Type="http://schemas.microsoft.com/office/2007/relationships/media" Target="../media/media4.mp3"/><Relationship Id="rId10" Type="http://schemas.openxmlformats.org/officeDocument/2006/relationships/slideLayout" Target="../slideLayouts/slideLayout6.xml"/><Relationship Id="rId4" Type="http://schemas.microsoft.com/office/2007/relationships/media" Target="../media/media3.mp3"/><Relationship Id="rId9" Type="http://schemas.microsoft.com/office/2007/relationships/media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3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5.jpg"/><Relationship Id="rId5" Type="http://schemas.microsoft.com/office/2007/relationships/media" Target="../media/media7.mp3"/><Relationship Id="rId10" Type="http://schemas.openxmlformats.org/officeDocument/2006/relationships/slideLayout" Target="../slideLayouts/slideLayout7.xml"/><Relationship Id="rId4" Type="http://schemas.microsoft.com/office/2007/relationships/media" Target="../media/media6.mp3"/><Relationship Id="rId9" Type="http://schemas.microsoft.com/office/2007/relationships/media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5.jpg"/><Relationship Id="rId5" Type="http://schemas.microsoft.com/office/2007/relationships/media" Target="../media/media7.mp3"/><Relationship Id="rId10" Type="http://schemas.openxmlformats.org/officeDocument/2006/relationships/slideLayout" Target="../slideLayouts/slideLayout7.xml"/><Relationship Id="rId4" Type="http://schemas.microsoft.com/office/2007/relationships/media" Target="../media/media6.mp3"/><Relationship Id="rId9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media" Target="../media/media1.mp3"/><Relationship Id="rId11" Type="http://schemas.openxmlformats.org/officeDocument/2006/relationships/image" Target="../media/image5.jpg"/><Relationship Id="rId5" Type="http://schemas.microsoft.com/office/2007/relationships/media" Target="../media/media7.mp3"/><Relationship Id="rId10" Type="http://schemas.openxmlformats.org/officeDocument/2006/relationships/slideLayout" Target="../slideLayouts/slideLayout7.xml"/><Relationship Id="rId4" Type="http://schemas.microsoft.com/office/2007/relationships/media" Target="../media/media6.mp3"/><Relationship Id="rId9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783018" cy="2213884"/>
          </a:xfrm>
        </p:spPr>
        <p:txBody>
          <a:bodyPr>
            <a:normAutofit fontScale="85000" lnSpcReduction="2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14:</a:t>
            </a:r>
          </a:p>
          <a:p>
            <a:r>
              <a:rPr lang="de-DE" sz="3200" dirty="0"/>
              <a:t>Anwendung. Cantus 83 – harmonische Analyse und stimmenweises Training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FS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EBF5DF-D896-4B33-B073-169FCC171A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3" b="29075"/>
          <a:stretch/>
        </p:blipFill>
        <p:spPr>
          <a:xfrm>
            <a:off x="5133204" y="1264779"/>
            <a:ext cx="4890362" cy="23623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91AC5B-08EB-473C-8039-00BC7AADD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83629" cy="827949"/>
          </a:xfrm>
        </p:spPr>
        <p:txBody>
          <a:bodyPr>
            <a:normAutofit/>
          </a:bodyPr>
          <a:lstStyle/>
          <a:p>
            <a:r>
              <a:rPr lang="de-DE" sz="3600" dirty="0"/>
              <a:t>Cantus 83: Studentenlied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47F4961-DEAE-4F2C-AC7B-AC3219321496}"/>
              </a:ext>
            </a:extLst>
          </p:cNvPr>
          <p:cNvSpPr txBox="1"/>
          <p:nvPr/>
        </p:nvSpPr>
        <p:spPr>
          <a:xfrm>
            <a:off x="6435634" y="594433"/>
            <a:ext cx="446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spätromantische Chromatik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DD7115C-D78E-4745-961D-1226B8A782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r="8571" b="63091"/>
          <a:stretch/>
        </p:blipFill>
        <p:spPr>
          <a:xfrm>
            <a:off x="493594" y="1193074"/>
            <a:ext cx="5445342" cy="21336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6C9E44B-7751-416B-A382-9522BB4C1AA0}"/>
              </a:ext>
            </a:extLst>
          </p:cNvPr>
          <p:cNvSpPr/>
          <p:nvPr/>
        </p:nvSpPr>
        <p:spPr>
          <a:xfrm>
            <a:off x="1741714" y="1264779"/>
            <a:ext cx="1419497" cy="2133600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B19861C-6AA9-40DF-9C2F-8991FAFE6753}"/>
              </a:ext>
            </a:extLst>
          </p:cNvPr>
          <p:cNvSpPr/>
          <p:nvPr/>
        </p:nvSpPr>
        <p:spPr>
          <a:xfrm>
            <a:off x="4895850" y="1193073"/>
            <a:ext cx="2291207" cy="2205305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D91164F-8C66-471C-BE30-EA8D137A78D0}"/>
              </a:ext>
            </a:extLst>
          </p:cNvPr>
          <p:cNvSpPr/>
          <p:nvPr/>
        </p:nvSpPr>
        <p:spPr>
          <a:xfrm>
            <a:off x="4057649" y="1289271"/>
            <a:ext cx="351681" cy="2073255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E2324EF-7E57-4993-B228-CC36FE4E55F9}"/>
              </a:ext>
            </a:extLst>
          </p:cNvPr>
          <p:cNvSpPr/>
          <p:nvPr/>
        </p:nvSpPr>
        <p:spPr>
          <a:xfrm>
            <a:off x="3204173" y="1289271"/>
            <a:ext cx="758227" cy="2073255"/>
          </a:xfrm>
          <a:prstGeom prst="rect">
            <a:avLst/>
          </a:prstGeom>
          <a:solidFill>
            <a:schemeClr val="accent2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F76578C-F5A2-47FA-9B46-951F9F60A441}"/>
              </a:ext>
            </a:extLst>
          </p:cNvPr>
          <p:cNvSpPr/>
          <p:nvPr/>
        </p:nvSpPr>
        <p:spPr>
          <a:xfrm>
            <a:off x="4487006" y="1271345"/>
            <a:ext cx="351681" cy="2073255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1B5FF39-AE98-4F37-BB4C-152F0218DCD0}"/>
              </a:ext>
            </a:extLst>
          </p:cNvPr>
          <p:cNvSpPr/>
          <p:nvPr/>
        </p:nvSpPr>
        <p:spPr>
          <a:xfrm>
            <a:off x="7264731" y="1235286"/>
            <a:ext cx="1656965" cy="2145371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ED91700-EA58-4ABA-BB29-63D5BA2CDDAD}"/>
              </a:ext>
            </a:extLst>
          </p:cNvPr>
          <p:cNvSpPr txBox="1"/>
          <p:nvPr/>
        </p:nvSpPr>
        <p:spPr>
          <a:xfrm>
            <a:off x="1219598" y="4000734"/>
            <a:ext cx="274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Bereich der Tonika (I. Stufe, </a:t>
            </a:r>
            <a:r>
              <a:rPr lang="de-DE" sz="1400" i="1" dirty="0"/>
              <a:t>a-</a:t>
            </a:r>
            <a:r>
              <a:rPr lang="de-DE" sz="1400" i="1" dirty="0" err="1"/>
              <a:t>cis</a:t>
            </a:r>
            <a:r>
              <a:rPr lang="de-DE" sz="1400" i="1" dirty="0"/>
              <a:t>-e</a:t>
            </a:r>
            <a:r>
              <a:rPr lang="de-DE" sz="1400" dirty="0"/>
              <a:t>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64C3127-F091-4966-8B46-D02D4E7B584E}"/>
              </a:ext>
            </a:extLst>
          </p:cNvPr>
          <p:cNvCxnSpPr>
            <a:endCxn id="8" idx="2"/>
          </p:cNvCxnSpPr>
          <p:nvPr/>
        </p:nvCxnSpPr>
        <p:spPr>
          <a:xfrm flipV="1">
            <a:off x="2295525" y="3398379"/>
            <a:ext cx="155938" cy="60235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8CE00F8-5AAC-44F1-BF6C-D6CA0220ACDA}"/>
              </a:ext>
            </a:extLst>
          </p:cNvPr>
          <p:cNvCxnSpPr>
            <a:cxnSpLocks/>
          </p:cNvCxnSpPr>
          <p:nvPr/>
        </p:nvCxnSpPr>
        <p:spPr>
          <a:xfrm flipV="1">
            <a:off x="2451462" y="3398380"/>
            <a:ext cx="1799336" cy="60235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868A8B5-9F21-4551-ADAB-718B59C54F98}"/>
              </a:ext>
            </a:extLst>
          </p:cNvPr>
          <p:cNvCxnSpPr>
            <a:cxnSpLocks/>
          </p:cNvCxnSpPr>
          <p:nvPr/>
        </p:nvCxnSpPr>
        <p:spPr>
          <a:xfrm flipV="1">
            <a:off x="2650399" y="3459622"/>
            <a:ext cx="3083651" cy="57696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ED280635-7DEF-4FCD-8A80-8F19BB508812}"/>
              </a:ext>
            </a:extLst>
          </p:cNvPr>
          <p:cNvSpPr txBox="1"/>
          <p:nvPr/>
        </p:nvSpPr>
        <p:spPr>
          <a:xfrm>
            <a:off x="7718798" y="3940871"/>
            <a:ext cx="3525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Bereich der Dominante (V. Stufe </a:t>
            </a:r>
            <a:r>
              <a:rPr lang="de-DE" sz="1400" i="1" dirty="0"/>
              <a:t>e-</a:t>
            </a:r>
            <a:r>
              <a:rPr lang="de-DE" sz="1400" i="1" dirty="0" err="1"/>
              <a:t>gis</a:t>
            </a:r>
            <a:r>
              <a:rPr lang="de-DE" sz="1400" i="1" dirty="0"/>
              <a:t>-h</a:t>
            </a:r>
            <a:r>
              <a:rPr lang="de-DE" sz="1400" dirty="0"/>
              <a:t>), </a:t>
            </a:r>
            <a:br>
              <a:rPr lang="de-DE" sz="1400" dirty="0"/>
            </a:br>
            <a:r>
              <a:rPr lang="de-DE" sz="1400" dirty="0"/>
              <a:t>dazu der Leitton zur V. Stufe (</a:t>
            </a:r>
            <a:r>
              <a:rPr lang="de-DE" sz="1400" i="1" dirty="0" err="1"/>
              <a:t>dis</a:t>
            </a:r>
            <a:r>
              <a:rPr lang="de-DE" sz="1400" dirty="0"/>
              <a:t>&gt;</a:t>
            </a:r>
            <a:r>
              <a:rPr lang="de-DE" sz="1400" i="1" dirty="0"/>
              <a:t>e</a:t>
            </a:r>
            <a:r>
              <a:rPr lang="de-DE" sz="1400" dirty="0"/>
              <a:t>) im 1. Bass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32268125-1FF7-42B0-8DA0-A24C2EB6BE1C}"/>
              </a:ext>
            </a:extLst>
          </p:cNvPr>
          <p:cNvCxnSpPr>
            <a:cxnSpLocks/>
          </p:cNvCxnSpPr>
          <p:nvPr/>
        </p:nvCxnSpPr>
        <p:spPr>
          <a:xfrm flipH="1" flipV="1">
            <a:off x="8810625" y="3344600"/>
            <a:ext cx="337969" cy="6650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88B6CFD-D6C8-4F9F-B30B-BD80094350BF}"/>
              </a:ext>
            </a:extLst>
          </p:cNvPr>
          <p:cNvCxnSpPr>
            <a:cxnSpLocks/>
          </p:cNvCxnSpPr>
          <p:nvPr/>
        </p:nvCxnSpPr>
        <p:spPr>
          <a:xfrm flipH="1" flipV="1">
            <a:off x="7468689" y="2981413"/>
            <a:ext cx="1311765" cy="13913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69B6350-C91F-4240-9CFD-160BB023EC82}"/>
              </a:ext>
            </a:extLst>
          </p:cNvPr>
          <p:cNvSpPr txBox="1"/>
          <p:nvPr/>
        </p:nvSpPr>
        <p:spPr>
          <a:xfrm>
            <a:off x="5393201" y="3875957"/>
            <a:ext cx="145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Subdominante (IV. Stufe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  <a:r>
              <a:rPr lang="de-DE" sz="1400" dirty="0"/>
              <a:t>)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C25A6421-3160-4190-AF4D-991253904837}"/>
              </a:ext>
            </a:extLst>
          </p:cNvPr>
          <p:cNvCxnSpPr>
            <a:cxnSpLocks/>
          </p:cNvCxnSpPr>
          <p:nvPr/>
        </p:nvCxnSpPr>
        <p:spPr>
          <a:xfrm flipH="1" flipV="1">
            <a:off x="4687443" y="3362526"/>
            <a:ext cx="1234386" cy="48467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6AE98C06-FCCE-4E75-AB71-067C0D313FCC}"/>
              </a:ext>
            </a:extLst>
          </p:cNvPr>
          <p:cNvSpPr txBox="1"/>
          <p:nvPr/>
        </p:nvSpPr>
        <p:spPr>
          <a:xfrm>
            <a:off x="3214841" y="4420417"/>
            <a:ext cx="3880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dominantische</a:t>
            </a:r>
            <a:r>
              <a:rPr lang="de-DE" sz="1400" dirty="0"/>
              <a:t> VII. Stufe (</a:t>
            </a:r>
            <a:r>
              <a:rPr lang="de-DE" sz="1400" i="1" dirty="0" err="1"/>
              <a:t>gis</a:t>
            </a:r>
            <a:r>
              <a:rPr lang="de-DE" sz="1400" i="1" dirty="0"/>
              <a:t>-h-d-f</a:t>
            </a:r>
            <a:r>
              <a:rPr lang="de-DE" sz="1400" dirty="0"/>
              <a:t>), verminderter Septakkord mit </a:t>
            </a:r>
            <a:r>
              <a:rPr lang="de-DE" sz="1400" i="1" dirty="0"/>
              <a:t>f</a:t>
            </a:r>
            <a:r>
              <a:rPr lang="de-DE" sz="1400" dirty="0"/>
              <a:t> statt </a:t>
            </a:r>
            <a:r>
              <a:rPr lang="de-DE" sz="1400" i="1" dirty="0" err="1"/>
              <a:t>fis</a:t>
            </a:r>
            <a:r>
              <a:rPr lang="de-DE" sz="1400" dirty="0"/>
              <a:t>; </a:t>
            </a:r>
            <a:r>
              <a:rPr lang="de-DE" sz="1400" i="1" dirty="0" err="1"/>
              <a:t>cis</a:t>
            </a:r>
            <a:r>
              <a:rPr lang="de-DE" sz="1400" dirty="0"/>
              <a:t> ist Vorhalt vor </a:t>
            </a:r>
            <a:r>
              <a:rPr lang="de-DE" sz="1400" i="1" dirty="0"/>
              <a:t>h</a:t>
            </a:r>
            <a:r>
              <a:rPr lang="de-DE" sz="1400" dirty="0"/>
              <a:t>, </a:t>
            </a:r>
            <a:r>
              <a:rPr lang="de-DE" sz="1400" i="1" dirty="0"/>
              <a:t>a</a:t>
            </a:r>
            <a:r>
              <a:rPr lang="de-DE" sz="1400" dirty="0"/>
              <a:t> ist Wechsel-/Durchgangston vor </a:t>
            </a:r>
            <a:r>
              <a:rPr lang="de-DE" sz="1400" i="1" dirty="0" err="1"/>
              <a:t>gis</a:t>
            </a:r>
            <a:endParaRPr lang="de-DE" sz="1400" i="1" dirty="0"/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C73810EC-FEC4-4C17-AE5E-0C5F9596D41B}"/>
              </a:ext>
            </a:extLst>
          </p:cNvPr>
          <p:cNvCxnSpPr>
            <a:cxnSpLocks/>
          </p:cNvCxnSpPr>
          <p:nvPr/>
        </p:nvCxnSpPr>
        <p:spPr>
          <a:xfrm flipH="1" flipV="1">
            <a:off x="3542789" y="3380419"/>
            <a:ext cx="1085462" cy="103999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9C64108A-16D5-46CA-BE26-1EE2C2F43F90}"/>
              </a:ext>
            </a:extLst>
          </p:cNvPr>
          <p:cNvSpPr txBox="1"/>
          <p:nvPr/>
        </p:nvSpPr>
        <p:spPr>
          <a:xfrm>
            <a:off x="1692302" y="5442347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langsam                                      schnell</a:t>
            </a:r>
          </a:p>
        </p:txBody>
      </p:sp>
      <p:pic>
        <p:nvPicPr>
          <p:cNvPr id="43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B17BD8AF-94E5-43D5-B14B-0C4E9E479D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718.3673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9336" y="5939620"/>
            <a:ext cx="609600" cy="609600"/>
          </a:xfrm>
          <a:prstGeom prst="rect">
            <a:avLst/>
          </a:prstGeom>
        </p:spPr>
      </p:pic>
      <p:pic>
        <p:nvPicPr>
          <p:cNvPr id="44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B1DAB5BB-C803-421E-A294-708A2B4DA3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8718.3673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3998" y="5946389"/>
            <a:ext cx="609600" cy="609600"/>
          </a:xfrm>
          <a:prstGeom prst="rect">
            <a:avLst/>
          </a:prstGeom>
        </p:spPr>
      </p:pic>
      <p:pic>
        <p:nvPicPr>
          <p:cNvPr id="46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A58F4D85-0629-45BC-B2B6-4FC8836A8D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38718.3673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8805" y="5939620"/>
            <a:ext cx="609600" cy="609600"/>
          </a:xfrm>
          <a:prstGeom prst="rect">
            <a:avLst/>
          </a:prstGeom>
        </p:spPr>
      </p:pic>
      <p:pic>
        <p:nvPicPr>
          <p:cNvPr id="48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CAE57B7E-8B9F-4C2F-8D7A-E2C7B899EF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38718.3673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1211" y="5883275"/>
            <a:ext cx="609600" cy="609600"/>
          </a:xfrm>
          <a:prstGeom prst="rect">
            <a:avLst/>
          </a:prstGeom>
        </p:spPr>
      </p:pic>
      <p:pic>
        <p:nvPicPr>
          <p:cNvPr id="49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A2E30510-691A-4DDB-99EF-CDECB1227B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61716.3265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5442" y="5399955"/>
            <a:ext cx="609600" cy="609600"/>
          </a:xfrm>
          <a:prstGeom prst="rect">
            <a:avLst/>
          </a:prstGeom>
        </p:spPr>
      </p:pic>
      <p:pic>
        <p:nvPicPr>
          <p:cNvPr id="50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31CCC247-9A23-42C3-B6BD-1D94EAAD29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61094.6938"/>
                  <p14:fade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1180" y="5439563"/>
            <a:ext cx="609600" cy="609600"/>
          </a:xfrm>
          <a:prstGeom prst="rect">
            <a:avLst/>
          </a:prstGeom>
        </p:spPr>
      </p:pic>
      <p:pic>
        <p:nvPicPr>
          <p:cNvPr id="51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5F6347BE-B051-40E2-BF12-8BC807A5A9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61094.6938"/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68785" y="5399955"/>
            <a:ext cx="609600" cy="609600"/>
          </a:xfrm>
          <a:prstGeom prst="rect">
            <a:avLst/>
          </a:prstGeom>
        </p:spPr>
      </p:pic>
      <p:pic>
        <p:nvPicPr>
          <p:cNvPr id="52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A0D573D9-39DF-443A-824E-BFE4466BF5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61094.6938"/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6820" y="5336789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E26DE60-DA87-4FDD-85DE-CB6E98E16E5D}"/>
              </a:ext>
            </a:extLst>
          </p:cNvPr>
          <p:cNvSpPr txBox="1"/>
          <p:nvPr/>
        </p:nvSpPr>
        <p:spPr>
          <a:xfrm>
            <a:off x="371870" y="4849623"/>
            <a:ext cx="165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/>
              <a:t>die Audios starten auf Klick</a:t>
            </a:r>
          </a:p>
        </p:txBody>
      </p:sp>
    </p:spTree>
    <p:extLst>
      <p:ext uri="{BB962C8B-B14F-4D97-AF65-F5344CB8AC3E}">
        <p14:creationId xmlns:p14="http://schemas.microsoft.com/office/powerpoint/2010/main" val="1597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22" grpId="0"/>
      <p:bldP spid="27" grpId="0"/>
      <p:bldP spid="3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5B121C-9413-408E-B0F2-CC9E9C841B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2" r="65020" b="31342"/>
          <a:stretch/>
        </p:blipFill>
        <p:spPr>
          <a:xfrm>
            <a:off x="8679331" y="450849"/>
            <a:ext cx="3362325" cy="2292350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B182AC-A1A1-4BB6-8372-CB3D1D0A46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6064" r="53937" b="66574"/>
          <a:stretch/>
        </p:blipFill>
        <p:spPr>
          <a:xfrm>
            <a:off x="4892421" y="450848"/>
            <a:ext cx="4804029" cy="218653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07E1E3-9A23-40E8-870E-BDC7FD3D9D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1" r="7689"/>
          <a:stretch/>
        </p:blipFill>
        <p:spPr>
          <a:xfrm>
            <a:off x="1011851" y="634454"/>
            <a:ext cx="4710835" cy="2186529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56E50D-7CB6-4DA2-86FE-49555A0D3E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7" t="38163" r="8241" b="29954"/>
          <a:stretch/>
        </p:blipFill>
        <p:spPr>
          <a:xfrm>
            <a:off x="334193" y="556669"/>
            <a:ext cx="1789882" cy="218653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0673C65-C9C0-4318-A966-8F24A8478493}"/>
              </a:ext>
            </a:extLst>
          </p:cNvPr>
          <p:cNvSpPr/>
          <p:nvPr/>
        </p:nvSpPr>
        <p:spPr>
          <a:xfrm>
            <a:off x="381000" y="556670"/>
            <a:ext cx="1143000" cy="218653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12E8011-66B4-4F46-B593-8627642596F0}"/>
              </a:ext>
            </a:extLst>
          </p:cNvPr>
          <p:cNvSpPr/>
          <p:nvPr/>
        </p:nvSpPr>
        <p:spPr>
          <a:xfrm>
            <a:off x="8189822" y="556669"/>
            <a:ext cx="430303" cy="218653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A5A7CE1-6715-4603-B3C2-506EE81BC193}"/>
              </a:ext>
            </a:extLst>
          </p:cNvPr>
          <p:cNvSpPr/>
          <p:nvPr/>
        </p:nvSpPr>
        <p:spPr>
          <a:xfrm>
            <a:off x="9229725" y="556669"/>
            <a:ext cx="1019175" cy="218653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2ACFED1-392B-4CDB-88A0-04B0D417368C}"/>
              </a:ext>
            </a:extLst>
          </p:cNvPr>
          <p:cNvSpPr/>
          <p:nvPr/>
        </p:nvSpPr>
        <p:spPr>
          <a:xfrm>
            <a:off x="6609664" y="556669"/>
            <a:ext cx="581711" cy="218653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1C68E1A-00A8-4F31-B250-6FBC9C7E1B40}"/>
              </a:ext>
            </a:extLst>
          </p:cNvPr>
          <p:cNvSpPr/>
          <p:nvPr/>
        </p:nvSpPr>
        <p:spPr>
          <a:xfrm>
            <a:off x="10289056" y="556669"/>
            <a:ext cx="430303" cy="2186530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2DB9706-4D6A-4BB5-B1E3-9FFA2B175F06}"/>
              </a:ext>
            </a:extLst>
          </p:cNvPr>
          <p:cNvSpPr/>
          <p:nvPr/>
        </p:nvSpPr>
        <p:spPr>
          <a:xfrm>
            <a:off x="7289899" y="556669"/>
            <a:ext cx="581711" cy="2186530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8079CD7-1C31-43F4-B534-14041B04B6C1}"/>
              </a:ext>
            </a:extLst>
          </p:cNvPr>
          <p:cNvSpPr/>
          <p:nvPr/>
        </p:nvSpPr>
        <p:spPr>
          <a:xfrm>
            <a:off x="1524001" y="556669"/>
            <a:ext cx="4987140" cy="218653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2D9E338-5D09-4737-AEBC-92354DD2A4DB}"/>
              </a:ext>
            </a:extLst>
          </p:cNvPr>
          <p:cNvSpPr/>
          <p:nvPr/>
        </p:nvSpPr>
        <p:spPr>
          <a:xfrm>
            <a:off x="8701276" y="556669"/>
            <a:ext cx="430303" cy="218653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A80E0B-9613-492A-BFB1-203D632B7F56}"/>
              </a:ext>
            </a:extLst>
          </p:cNvPr>
          <p:cNvSpPr/>
          <p:nvPr/>
        </p:nvSpPr>
        <p:spPr>
          <a:xfrm>
            <a:off x="7942822" y="556669"/>
            <a:ext cx="217397" cy="218653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C9B04B6-BDB8-4F45-A8F2-70B2BACD583D}"/>
              </a:ext>
            </a:extLst>
          </p:cNvPr>
          <p:cNvSpPr txBox="1"/>
          <p:nvPr/>
        </p:nvSpPr>
        <p:spPr>
          <a:xfrm>
            <a:off x="1692302" y="5442347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langsam                                      schnell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4E09BF1-B36A-4DA5-A131-C248A6F84D29}"/>
              </a:ext>
            </a:extLst>
          </p:cNvPr>
          <p:cNvSpPr txBox="1"/>
          <p:nvPr/>
        </p:nvSpPr>
        <p:spPr>
          <a:xfrm>
            <a:off x="1747612" y="2493453"/>
            <a:ext cx="44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*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FAAEB3-7DB4-4374-B595-EA367B5A3C47}"/>
              </a:ext>
            </a:extLst>
          </p:cNvPr>
          <p:cNvSpPr txBox="1"/>
          <p:nvPr/>
        </p:nvSpPr>
        <p:spPr>
          <a:xfrm>
            <a:off x="5234214" y="2457449"/>
            <a:ext cx="44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*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48497DC-2B33-4D32-8A09-93F412F0C84B}"/>
              </a:ext>
            </a:extLst>
          </p:cNvPr>
          <p:cNvSpPr txBox="1"/>
          <p:nvPr/>
        </p:nvSpPr>
        <p:spPr>
          <a:xfrm>
            <a:off x="1802667" y="2949687"/>
            <a:ext cx="5081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II: Bereich der II. Stufe </a:t>
            </a:r>
            <a:r>
              <a:rPr lang="de-DE" sz="1400" i="1" dirty="0"/>
              <a:t>h-d-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  <a:r>
              <a:rPr lang="de-DE" sz="1400" dirty="0"/>
              <a:t>, </a:t>
            </a:r>
            <a:br>
              <a:rPr lang="de-DE" sz="1400" dirty="0"/>
            </a:br>
            <a:r>
              <a:rPr lang="de-DE" sz="1400" dirty="0"/>
              <a:t>als Septakkord kombiniert mit der IV. Stufe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  <a:r>
              <a:rPr lang="de-DE" sz="1400" dirty="0"/>
              <a:t> (Subdominante), </a:t>
            </a:r>
          </a:p>
          <a:p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DE2B46B-DD4A-43F6-BC24-5A75AB3D3B26}"/>
              </a:ext>
            </a:extLst>
          </p:cNvPr>
          <p:cNvSpPr txBox="1"/>
          <p:nvPr/>
        </p:nvSpPr>
        <p:spPr>
          <a:xfrm>
            <a:off x="1824287" y="3485234"/>
            <a:ext cx="4198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dominantische</a:t>
            </a:r>
            <a:r>
              <a:rPr lang="de-DE" sz="1400" dirty="0"/>
              <a:t> Klänge zur II. Stufe mit </a:t>
            </a:r>
            <a:r>
              <a:rPr lang="de-DE" sz="1400" i="1" dirty="0" err="1"/>
              <a:t>ais</a:t>
            </a:r>
            <a:r>
              <a:rPr lang="de-DE" sz="1400" dirty="0"/>
              <a:t> statt </a:t>
            </a:r>
            <a:r>
              <a:rPr lang="de-DE" sz="1400" i="1" dirty="0"/>
              <a:t>a</a:t>
            </a:r>
            <a:r>
              <a:rPr lang="de-DE" sz="1400" dirty="0"/>
              <a:t> (*)</a:t>
            </a:r>
          </a:p>
          <a:p>
            <a:endParaRPr lang="de-DE" sz="1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46B8614-A173-4509-8FEF-C4275DFFFE76}"/>
              </a:ext>
            </a:extLst>
          </p:cNvPr>
          <p:cNvSpPr txBox="1"/>
          <p:nvPr/>
        </p:nvSpPr>
        <p:spPr>
          <a:xfrm>
            <a:off x="750814" y="2833115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1D9798A-23D2-4047-8D63-0BC59442F98C}"/>
              </a:ext>
            </a:extLst>
          </p:cNvPr>
          <p:cNvSpPr txBox="1"/>
          <p:nvPr/>
        </p:nvSpPr>
        <p:spPr>
          <a:xfrm>
            <a:off x="9638540" y="2785840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D43D544-C8E3-43F4-9285-D0B915B8E2DC}"/>
              </a:ext>
            </a:extLst>
          </p:cNvPr>
          <p:cNvSpPr txBox="1"/>
          <p:nvPr/>
        </p:nvSpPr>
        <p:spPr>
          <a:xfrm>
            <a:off x="8203847" y="2801373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72A6F1C-80FF-40A0-BC7B-F4CD9D42E2D6}"/>
              </a:ext>
            </a:extLst>
          </p:cNvPr>
          <p:cNvSpPr txBox="1"/>
          <p:nvPr/>
        </p:nvSpPr>
        <p:spPr>
          <a:xfrm>
            <a:off x="6755128" y="2820983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EA268C8-0520-4629-A887-B7D1E9653037}"/>
              </a:ext>
            </a:extLst>
          </p:cNvPr>
          <p:cNvSpPr txBox="1"/>
          <p:nvPr/>
        </p:nvSpPr>
        <p:spPr>
          <a:xfrm>
            <a:off x="8746382" y="2801373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II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529841E-BD62-4D16-873F-B890B728D503}"/>
              </a:ext>
            </a:extLst>
          </p:cNvPr>
          <p:cNvSpPr txBox="1"/>
          <p:nvPr/>
        </p:nvSpPr>
        <p:spPr>
          <a:xfrm>
            <a:off x="1845710" y="4448309"/>
            <a:ext cx="3459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D: Bereiche der Dominante. V. Stufe </a:t>
            </a:r>
            <a:r>
              <a:rPr lang="de-DE" sz="1400" i="1" dirty="0"/>
              <a:t>e-</a:t>
            </a:r>
            <a:r>
              <a:rPr lang="de-DE" sz="1400" i="1" dirty="0" err="1"/>
              <a:t>gis</a:t>
            </a:r>
            <a:r>
              <a:rPr lang="de-DE" sz="1400" i="1" dirty="0"/>
              <a:t>-h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DD1BB61-6FE6-40CB-B72F-189DCCEF24D0}"/>
              </a:ext>
            </a:extLst>
          </p:cNvPr>
          <p:cNvSpPr txBox="1"/>
          <p:nvPr/>
        </p:nvSpPr>
        <p:spPr>
          <a:xfrm>
            <a:off x="1845710" y="3953469"/>
            <a:ext cx="236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T: Tonika I. Stufe </a:t>
            </a:r>
            <a:r>
              <a:rPr lang="de-DE" sz="1400" i="1" dirty="0"/>
              <a:t>a-</a:t>
            </a:r>
            <a:r>
              <a:rPr lang="de-DE" sz="1400" i="1" dirty="0" err="1"/>
              <a:t>cis</a:t>
            </a:r>
            <a:r>
              <a:rPr lang="de-DE" sz="1400" i="1" dirty="0"/>
              <a:t>-e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46E8520B-E39F-4140-A022-F8B8E7419AFA}"/>
              </a:ext>
            </a:extLst>
          </p:cNvPr>
          <p:cNvSpPr txBox="1"/>
          <p:nvPr/>
        </p:nvSpPr>
        <p:spPr>
          <a:xfrm>
            <a:off x="7466865" y="2815630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8DB7FC-53E8-4622-B998-287BF8B30604}"/>
              </a:ext>
            </a:extLst>
          </p:cNvPr>
          <p:cNvSpPr txBox="1"/>
          <p:nvPr/>
        </p:nvSpPr>
        <p:spPr>
          <a:xfrm>
            <a:off x="10406052" y="2765021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C6CAEE3-6C57-4A35-A164-AE4AAD646D24}"/>
              </a:ext>
            </a:extLst>
          </p:cNvPr>
          <p:cNvSpPr txBox="1"/>
          <p:nvPr/>
        </p:nvSpPr>
        <p:spPr>
          <a:xfrm>
            <a:off x="7898052" y="2815217"/>
            <a:ext cx="40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9E8449F-4914-4D6C-9E28-8575780EF35E}"/>
              </a:ext>
            </a:extLst>
          </p:cNvPr>
          <p:cNvSpPr txBox="1"/>
          <p:nvPr/>
        </p:nvSpPr>
        <p:spPr>
          <a:xfrm>
            <a:off x="7684899" y="3472101"/>
            <a:ext cx="3553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S: Subdominante, IV. Stufe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-(a)</a:t>
            </a:r>
            <a:r>
              <a:rPr lang="de-DE" sz="1400" dirty="0"/>
              <a:t>; akkordfremde Töne </a:t>
            </a:r>
            <a:r>
              <a:rPr lang="de-DE" sz="1400" i="1" dirty="0" err="1"/>
              <a:t>cis</a:t>
            </a:r>
            <a:r>
              <a:rPr lang="de-DE" sz="1400" dirty="0"/>
              <a:t> und </a:t>
            </a:r>
            <a:r>
              <a:rPr lang="de-DE" sz="1400" i="1" dirty="0"/>
              <a:t>e</a:t>
            </a:r>
            <a:r>
              <a:rPr lang="de-DE" sz="1400" dirty="0"/>
              <a:t> aus dem vorhergehenden Klang übernommen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BB58A97-BD38-43DE-AE60-E2B02E3D6A51}"/>
              </a:ext>
            </a:extLst>
          </p:cNvPr>
          <p:cNvSpPr/>
          <p:nvPr/>
        </p:nvSpPr>
        <p:spPr>
          <a:xfrm>
            <a:off x="1854828" y="4433776"/>
            <a:ext cx="3368421" cy="47281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12F70E7-9CEF-4F2B-9E8A-1DA082FEB61F}"/>
              </a:ext>
            </a:extLst>
          </p:cNvPr>
          <p:cNvSpPr/>
          <p:nvPr/>
        </p:nvSpPr>
        <p:spPr>
          <a:xfrm>
            <a:off x="1854828" y="2971564"/>
            <a:ext cx="4897196" cy="52322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5FF75C4A-1326-472E-B300-251B73F60309}"/>
              </a:ext>
            </a:extLst>
          </p:cNvPr>
          <p:cNvSpPr/>
          <p:nvPr/>
        </p:nvSpPr>
        <p:spPr>
          <a:xfrm>
            <a:off x="1845710" y="3532807"/>
            <a:ext cx="4031215" cy="27015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9C34A34-FB63-4998-93AC-26425CD2F2D6}"/>
              </a:ext>
            </a:extLst>
          </p:cNvPr>
          <p:cNvSpPr/>
          <p:nvPr/>
        </p:nvSpPr>
        <p:spPr>
          <a:xfrm>
            <a:off x="1854828" y="3935511"/>
            <a:ext cx="1901378" cy="340819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D1C0968C-4C9D-414B-86CC-3E3656A659B0}"/>
              </a:ext>
            </a:extLst>
          </p:cNvPr>
          <p:cNvSpPr/>
          <p:nvPr/>
        </p:nvSpPr>
        <p:spPr>
          <a:xfrm>
            <a:off x="7756934" y="3529159"/>
            <a:ext cx="3051369" cy="899608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F571BF31-3782-4BC8-8831-61DA6E2E2F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40016.3265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65442" y="5399955"/>
            <a:ext cx="609600" cy="609600"/>
          </a:xfrm>
          <a:prstGeom prst="rect">
            <a:avLst/>
          </a:prstGeom>
        </p:spPr>
      </p:pic>
      <p:pic>
        <p:nvPicPr>
          <p:cNvPr id="39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E93A8784-248F-48B4-A7A1-DEC1042CBF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000" end="25718.3673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75214" y="5952377"/>
            <a:ext cx="609600" cy="609600"/>
          </a:xfrm>
          <a:prstGeom prst="rect">
            <a:avLst/>
          </a:prstGeom>
        </p:spPr>
      </p:pic>
      <p:pic>
        <p:nvPicPr>
          <p:cNvPr id="40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F40AD0A0-3705-44AF-ADDB-E42A4507DD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000" end="40094.6938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1180" y="5439563"/>
            <a:ext cx="609600" cy="609600"/>
          </a:xfrm>
          <a:prstGeom prst="rect">
            <a:avLst/>
          </a:prstGeom>
        </p:spPr>
      </p:pic>
      <p:pic>
        <p:nvPicPr>
          <p:cNvPr id="41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F95A9460-3A8B-46E8-88FE-BAA788C757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000" end="40094.6938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68785" y="5399955"/>
            <a:ext cx="609600" cy="609600"/>
          </a:xfrm>
          <a:prstGeom prst="rect">
            <a:avLst/>
          </a:prstGeom>
        </p:spPr>
      </p:pic>
      <p:pic>
        <p:nvPicPr>
          <p:cNvPr id="42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3D4588AA-BBB0-4987-9455-41F9948BBB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7000" end="25718.3673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29336" y="5939620"/>
            <a:ext cx="609600" cy="609600"/>
          </a:xfrm>
          <a:prstGeom prst="rect">
            <a:avLst/>
          </a:prstGeom>
        </p:spPr>
      </p:pic>
      <p:pic>
        <p:nvPicPr>
          <p:cNvPr id="43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25EF9FA6-5F1E-4481-91F1-E0A3FF0FE2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000" end="25718.3673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3998" y="5946389"/>
            <a:ext cx="609600" cy="609600"/>
          </a:xfrm>
          <a:prstGeom prst="rect">
            <a:avLst/>
          </a:prstGeom>
        </p:spPr>
      </p:pic>
      <p:pic>
        <p:nvPicPr>
          <p:cNvPr id="44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BDE6A86B-541B-484F-934D-ECBB21B3DE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10000" end="40094.6938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6820" y="5336789"/>
            <a:ext cx="609600" cy="609600"/>
          </a:xfrm>
          <a:prstGeom prst="rect">
            <a:avLst/>
          </a:prstGeom>
        </p:spPr>
      </p:pic>
      <p:pic>
        <p:nvPicPr>
          <p:cNvPr id="45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91CD617F-2EC9-4F2F-ADFD-7E1AB3CE5C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7000" end="25718.3673"/>
                  <p14:fade in="1000" out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8805" y="5939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EB4ECF-3872-4801-AD7C-E9F0A615CF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36551" r="53369" b="31366"/>
          <a:stretch/>
        </p:blipFill>
        <p:spPr>
          <a:xfrm>
            <a:off x="575631" y="1014412"/>
            <a:ext cx="4206834" cy="222885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A0E0B1E-A69A-4186-92DF-CFEE452F4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9" r="36226" b="64722"/>
          <a:stretch/>
        </p:blipFill>
        <p:spPr>
          <a:xfrm>
            <a:off x="9126964" y="85724"/>
            <a:ext cx="1341663" cy="3245547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04DB2EA-0D35-43AC-8502-788CD86382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68634" r="53370" b="2200"/>
          <a:stretch/>
        </p:blipFill>
        <p:spPr>
          <a:xfrm>
            <a:off x="4644800" y="828674"/>
            <a:ext cx="5386387" cy="260032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AEDD3FB-FB91-4DCB-9259-1F4F20D4D050}"/>
              </a:ext>
            </a:extLst>
          </p:cNvPr>
          <p:cNvSpPr/>
          <p:nvPr/>
        </p:nvSpPr>
        <p:spPr>
          <a:xfrm>
            <a:off x="1827096" y="899569"/>
            <a:ext cx="430303" cy="2186530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8D2D971-EE8A-415D-939A-F2B8F0173BBC}"/>
              </a:ext>
            </a:extLst>
          </p:cNvPr>
          <p:cNvSpPr/>
          <p:nvPr/>
        </p:nvSpPr>
        <p:spPr>
          <a:xfrm>
            <a:off x="2670175" y="899569"/>
            <a:ext cx="530225" cy="2186530"/>
          </a:xfrm>
          <a:prstGeom prst="rect">
            <a:avLst/>
          </a:prstGeom>
          <a:solidFill>
            <a:srgbClr val="B9DE42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0274A3C-D9C0-46B7-9A2B-09119EDC3501}"/>
              </a:ext>
            </a:extLst>
          </p:cNvPr>
          <p:cNvSpPr/>
          <p:nvPr/>
        </p:nvSpPr>
        <p:spPr>
          <a:xfrm>
            <a:off x="3293712" y="899569"/>
            <a:ext cx="678213" cy="2186530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3C7D302-E5EF-4F8F-86EC-84E19ABAF6F0}"/>
              </a:ext>
            </a:extLst>
          </p:cNvPr>
          <p:cNvSpPr/>
          <p:nvPr/>
        </p:nvSpPr>
        <p:spPr>
          <a:xfrm>
            <a:off x="4065237" y="899569"/>
            <a:ext cx="579563" cy="2186530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FA44DAC-88C0-423B-A6FC-7F6BF794C85B}"/>
              </a:ext>
            </a:extLst>
          </p:cNvPr>
          <p:cNvSpPr/>
          <p:nvPr/>
        </p:nvSpPr>
        <p:spPr>
          <a:xfrm>
            <a:off x="5459225" y="899569"/>
            <a:ext cx="2223339" cy="218653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9E7882A-FF34-44AF-AF73-2205BCA42CDA}"/>
              </a:ext>
            </a:extLst>
          </p:cNvPr>
          <p:cNvSpPr/>
          <p:nvPr/>
        </p:nvSpPr>
        <p:spPr>
          <a:xfrm>
            <a:off x="8837182" y="899569"/>
            <a:ext cx="1125968" cy="2186530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0094984-064A-455E-AAD4-2DAE26A47597}"/>
              </a:ext>
            </a:extLst>
          </p:cNvPr>
          <p:cNvSpPr/>
          <p:nvPr/>
        </p:nvSpPr>
        <p:spPr>
          <a:xfrm>
            <a:off x="10075122" y="899569"/>
            <a:ext cx="579563" cy="2186530"/>
          </a:xfrm>
          <a:prstGeom prst="rect">
            <a:avLst/>
          </a:prstGeom>
          <a:solidFill>
            <a:srgbClr val="F828F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89ED9C5-151F-4F78-B290-96E6A2D21940}"/>
              </a:ext>
            </a:extLst>
          </p:cNvPr>
          <p:cNvSpPr/>
          <p:nvPr/>
        </p:nvSpPr>
        <p:spPr>
          <a:xfrm>
            <a:off x="7711791" y="899569"/>
            <a:ext cx="1002178" cy="2186530"/>
          </a:xfrm>
          <a:prstGeom prst="rect">
            <a:avLst/>
          </a:prstGeom>
          <a:solidFill>
            <a:srgbClr val="F828F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701917D-69B5-4F5E-8F0F-968C1D865D2F}"/>
              </a:ext>
            </a:extLst>
          </p:cNvPr>
          <p:cNvSpPr txBox="1"/>
          <p:nvPr/>
        </p:nvSpPr>
        <p:spPr>
          <a:xfrm>
            <a:off x="1692302" y="5442347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langsam                                      schnell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96974A4-341D-45E6-ADA4-37AAF6978F8A}"/>
              </a:ext>
            </a:extLst>
          </p:cNvPr>
          <p:cNvSpPr/>
          <p:nvPr/>
        </p:nvSpPr>
        <p:spPr>
          <a:xfrm>
            <a:off x="2324100" y="2419350"/>
            <a:ext cx="252763" cy="3333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AECA9A9-12B0-411B-954F-C841BB4E0ADB}"/>
              </a:ext>
            </a:extLst>
          </p:cNvPr>
          <p:cNvSpPr txBox="1"/>
          <p:nvPr/>
        </p:nvSpPr>
        <p:spPr>
          <a:xfrm>
            <a:off x="860077" y="3465513"/>
            <a:ext cx="2364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T: Tonika I. Stufe </a:t>
            </a:r>
            <a:r>
              <a:rPr lang="de-DE" sz="1400" i="1" dirty="0"/>
              <a:t>a-</a:t>
            </a:r>
            <a:r>
              <a:rPr lang="de-DE" sz="1400" i="1" dirty="0" err="1"/>
              <a:t>cis</a:t>
            </a:r>
            <a:r>
              <a:rPr lang="de-DE" sz="1400" i="1" dirty="0"/>
              <a:t>-e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370E99-F33E-4CB7-B53B-5044D2360238}"/>
              </a:ext>
            </a:extLst>
          </p:cNvPr>
          <p:cNvSpPr txBox="1"/>
          <p:nvPr/>
        </p:nvSpPr>
        <p:spPr>
          <a:xfrm>
            <a:off x="9243003" y="3182254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463E929-90E5-4AC9-9977-CEF418BAC804}"/>
              </a:ext>
            </a:extLst>
          </p:cNvPr>
          <p:cNvSpPr txBox="1"/>
          <p:nvPr/>
        </p:nvSpPr>
        <p:spPr>
          <a:xfrm>
            <a:off x="4151200" y="3146605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16FC376-EB38-4344-A913-0C319EE0C5B2}"/>
              </a:ext>
            </a:extLst>
          </p:cNvPr>
          <p:cNvSpPr txBox="1"/>
          <p:nvPr/>
        </p:nvSpPr>
        <p:spPr>
          <a:xfrm>
            <a:off x="1891928" y="3123684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1D508A0-EB07-4A9D-B735-57F6030C626C}"/>
              </a:ext>
            </a:extLst>
          </p:cNvPr>
          <p:cNvSpPr txBox="1"/>
          <p:nvPr/>
        </p:nvSpPr>
        <p:spPr>
          <a:xfrm>
            <a:off x="5909925" y="3379620"/>
            <a:ext cx="170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II. Stufe </a:t>
            </a:r>
            <a:r>
              <a:rPr lang="de-DE" sz="1400" i="1" dirty="0"/>
              <a:t>h-d-(</a:t>
            </a:r>
            <a:r>
              <a:rPr lang="de-DE" sz="1400" i="1" dirty="0" err="1"/>
              <a:t>fis</a:t>
            </a:r>
            <a:r>
              <a:rPr lang="de-DE" sz="1400" i="1" dirty="0"/>
              <a:t>)-a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5D6A8BC-75C2-442E-BD5E-A141CC44D902}"/>
              </a:ext>
            </a:extLst>
          </p:cNvPr>
          <p:cNvSpPr txBox="1"/>
          <p:nvPr/>
        </p:nvSpPr>
        <p:spPr>
          <a:xfrm>
            <a:off x="3978050" y="4012278"/>
            <a:ext cx="1762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Subdominante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B6AC2B-4874-4223-8AC3-C8988C62B653}"/>
              </a:ext>
            </a:extLst>
          </p:cNvPr>
          <p:cNvSpPr txBox="1"/>
          <p:nvPr/>
        </p:nvSpPr>
        <p:spPr>
          <a:xfrm>
            <a:off x="2101185" y="3770251"/>
            <a:ext cx="236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I. Stufe mit Septime </a:t>
            </a:r>
            <a:r>
              <a:rPr lang="de-DE" sz="1400" i="1" dirty="0"/>
              <a:t>g</a:t>
            </a:r>
            <a:r>
              <a:rPr lang="de-DE" sz="1400" dirty="0"/>
              <a:t> statt </a:t>
            </a:r>
            <a:r>
              <a:rPr lang="de-DE" sz="1400" i="1" dirty="0" err="1"/>
              <a:t>gis</a:t>
            </a:r>
            <a:r>
              <a:rPr lang="de-DE" sz="1400" dirty="0"/>
              <a:t>         wird </a:t>
            </a:r>
            <a:r>
              <a:rPr lang="de-DE" sz="1400" dirty="0" err="1"/>
              <a:t>dominantisch</a:t>
            </a:r>
            <a:r>
              <a:rPr lang="de-DE" sz="1400" dirty="0"/>
              <a:t> zur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79C16A1-5FCF-4478-9C8B-69B32739C926}"/>
              </a:ext>
            </a:extLst>
          </p:cNvPr>
          <p:cNvSpPr txBox="1"/>
          <p:nvPr/>
        </p:nvSpPr>
        <p:spPr>
          <a:xfrm>
            <a:off x="985837" y="4427012"/>
            <a:ext cx="267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chromatische Linie, durch Bass 1 und Bass 2 gebildet: </a:t>
            </a:r>
            <a:r>
              <a:rPr lang="de-DE" sz="1400" i="1" dirty="0"/>
              <a:t>a-</a:t>
            </a:r>
            <a:r>
              <a:rPr lang="de-DE" sz="1400" i="1" dirty="0" err="1"/>
              <a:t>gis</a:t>
            </a:r>
            <a:r>
              <a:rPr lang="de-DE" sz="1400" i="1" dirty="0"/>
              <a:t>-g-</a:t>
            </a:r>
            <a:r>
              <a:rPr lang="de-DE" sz="1400" i="1" dirty="0" err="1"/>
              <a:t>fis</a:t>
            </a:r>
            <a:endParaRPr lang="de-DE" sz="1400" i="1" dirty="0"/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B7C36E9-B0CE-46FA-B528-385DCBA4ACB2}"/>
              </a:ext>
            </a:extLst>
          </p:cNvPr>
          <p:cNvCxnSpPr>
            <a:endCxn id="15" idx="5"/>
          </p:cNvCxnSpPr>
          <p:nvPr/>
        </p:nvCxnSpPr>
        <p:spPr>
          <a:xfrm flipV="1">
            <a:off x="1590675" y="2703903"/>
            <a:ext cx="949172" cy="1717879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3232BF94-4E57-4EB5-96F3-14B2DF451DF7}"/>
              </a:ext>
            </a:extLst>
          </p:cNvPr>
          <p:cNvSpPr txBox="1"/>
          <p:nvPr/>
        </p:nvSpPr>
        <p:spPr>
          <a:xfrm>
            <a:off x="8212880" y="3687397"/>
            <a:ext cx="3236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dis</a:t>
            </a:r>
            <a:r>
              <a:rPr lang="de-DE" sz="1400" dirty="0"/>
              <a:t> = Leitton zu e. Septakkord h-</a:t>
            </a:r>
            <a:r>
              <a:rPr lang="de-DE" sz="1400" dirty="0" err="1"/>
              <a:t>dis</a:t>
            </a:r>
            <a:r>
              <a:rPr lang="de-DE" sz="1400" dirty="0"/>
              <a:t>-</a:t>
            </a:r>
            <a:r>
              <a:rPr lang="de-DE" sz="1400" dirty="0" err="1"/>
              <a:t>fis</a:t>
            </a:r>
            <a:r>
              <a:rPr lang="de-DE" sz="1400" dirty="0"/>
              <a:t>-a (mit </a:t>
            </a:r>
            <a:r>
              <a:rPr lang="de-DE" sz="1400" dirty="0" err="1"/>
              <a:t>Terzton</a:t>
            </a:r>
            <a:r>
              <a:rPr lang="de-DE" sz="1400" dirty="0"/>
              <a:t> im Bass: „Quintsextakkord“) = Dominante zur Dominante E-Dur (in der nächsten Zeile; „Wechseldominante“)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D76A8CFC-EF49-4B99-AEA2-9E8509D746FA}"/>
              </a:ext>
            </a:extLst>
          </p:cNvPr>
          <p:cNvCxnSpPr>
            <a:cxnSpLocks/>
          </p:cNvCxnSpPr>
          <p:nvPr/>
        </p:nvCxnSpPr>
        <p:spPr>
          <a:xfrm flipH="1" flipV="1">
            <a:off x="2957500" y="3146606"/>
            <a:ext cx="236757" cy="728411"/>
          </a:xfrm>
          <a:prstGeom prst="straightConnector1">
            <a:avLst/>
          </a:prstGeom>
          <a:ln w="15875">
            <a:solidFill>
              <a:srgbClr val="D6E7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660953A-1547-4C38-842E-1F1135D95AE8}"/>
              </a:ext>
            </a:extLst>
          </p:cNvPr>
          <p:cNvCxnSpPr>
            <a:cxnSpLocks/>
          </p:cNvCxnSpPr>
          <p:nvPr/>
        </p:nvCxnSpPr>
        <p:spPr>
          <a:xfrm flipH="1" flipV="1">
            <a:off x="3709735" y="3109494"/>
            <a:ext cx="1121148" cy="105495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BB70338-E2D1-4D33-A6E1-3BA3959BA049}"/>
              </a:ext>
            </a:extLst>
          </p:cNvPr>
          <p:cNvSpPr/>
          <p:nvPr/>
        </p:nvSpPr>
        <p:spPr>
          <a:xfrm>
            <a:off x="7695343" y="2537215"/>
            <a:ext cx="252763" cy="3333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845E19F-E0D4-48D8-A2D2-9F2C6C55A377}"/>
              </a:ext>
            </a:extLst>
          </p:cNvPr>
          <p:cNvSpPr/>
          <p:nvPr/>
        </p:nvSpPr>
        <p:spPr>
          <a:xfrm>
            <a:off x="10049448" y="1162050"/>
            <a:ext cx="252763" cy="33337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B8E86EA-53DC-4FB9-8AC5-7FD1C7BD823B}"/>
              </a:ext>
            </a:extLst>
          </p:cNvPr>
          <p:cNvCxnSpPr>
            <a:cxnSpLocks/>
          </p:cNvCxnSpPr>
          <p:nvPr/>
        </p:nvCxnSpPr>
        <p:spPr>
          <a:xfrm flipH="1" flipV="1">
            <a:off x="5861507" y="3055689"/>
            <a:ext cx="143976" cy="409824"/>
          </a:xfrm>
          <a:prstGeom prst="straightConnector1">
            <a:avLst/>
          </a:prstGeom>
          <a:ln w="158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2E3071E-BA9D-43DE-9FE6-085A000B6BC5}"/>
              </a:ext>
            </a:extLst>
          </p:cNvPr>
          <p:cNvCxnSpPr>
            <a:cxnSpLocks/>
          </p:cNvCxnSpPr>
          <p:nvPr/>
        </p:nvCxnSpPr>
        <p:spPr>
          <a:xfrm>
            <a:off x="2294873" y="2629591"/>
            <a:ext cx="1074437" cy="7431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113B14F1-C2A3-4BD5-83E0-E7143422B8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6016.3265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5442" y="5399955"/>
            <a:ext cx="609600" cy="609600"/>
          </a:xfrm>
          <a:prstGeom prst="rect">
            <a:avLst/>
          </a:prstGeom>
        </p:spPr>
      </p:pic>
      <p:pic>
        <p:nvPicPr>
          <p:cNvPr id="38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8381DC29-621B-4C41-9003-BACDBD0722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000" end="16718.3673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75214" y="5952377"/>
            <a:ext cx="609600" cy="609600"/>
          </a:xfrm>
          <a:prstGeom prst="rect">
            <a:avLst/>
          </a:prstGeom>
        </p:spPr>
      </p:pic>
      <p:pic>
        <p:nvPicPr>
          <p:cNvPr id="39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64299FDD-76F3-4566-83AE-AEDA69C69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0000" end="26094.6938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1180" y="5439563"/>
            <a:ext cx="609600" cy="609600"/>
          </a:xfrm>
          <a:prstGeom prst="rect">
            <a:avLst/>
          </a:prstGeom>
        </p:spPr>
      </p:pic>
      <p:pic>
        <p:nvPicPr>
          <p:cNvPr id="40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75D5B902-CCED-407C-BB62-FBBF93F784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0000" end="26094.6938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68785" y="5399955"/>
            <a:ext cx="609600" cy="609600"/>
          </a:xfrm>
          <a:prstGeom prst="rect">
            <a:avLst/>
          </a:prstGeom>
        </p:spPr>
      </p:pic>
      <p:pic>
        <p:nvPicPr>
          <p:cNvPr id="41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96F8F3B9-9984-4625-BC22-A0604488E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9000" end="16718.3673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9336" y="5939620"/>
            <a:ext cx="609600" cy="609600"/>
          </a:xfrm>
          <a:prstGeom prst="rect">
            <a:avLst/>
          </a:prstGeom>
        </p:spPr>
      </p:pic>
      <p:pic>
        <p:nvPicPr>
          <p:cNvPr id="42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C23C6036-B00C-41DA-9D70-CEA2139AB6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9000" end="16718.3673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3998" y="5946389"/>
            <a:ext cx="609600" cy="609600"/>
          </a:xfrm>
          <a:prstGeom prst="rect">
            <a:avLst/>
          </a:prstGeom>
        </p:spPr>
      </p:pic>
      <p:pic>
        <p:nvPicPr>
          <p:cNvPr id="43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871E656B-25FC-4384-8D8D-2D1904DD47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30000" end="26094.6938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6820" y="5336789"/>
            <a:ext cx="609600" cy="609600"/>
          </a:xfrm>
          <a:prstGeom prst="rect">
            <a:avLst/>
          </a:prstGeom>
        </p:spPr>
      </p:pic>
      <p:pic>
        <p:nvPicPr>
          <p:cNvPr id="44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7F9538ED-2182-4C1A-B58B-E353740FE3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9000" end="16718.3673"/>
                  <p14:fade in="1000" out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8805" y="5939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38948A6-8D07-42E5-B96E-3CB42F2E4F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67778" r="3723" b="6666"/>
          <a:stretch/>
        </p:blipFill>
        <p:spPr>
          <a:xfrm>
            <a:off x="7724985" y="466724"/>
            <a:ext cx="4352716" cy="1866899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19FBE59-6BEA-414A-998B-319C4E4E316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35833" r="3723" b="35416"/>
          <a:stretch/>
        </p:blipFill>
        <p:spPr>
          <a:xfrm>
            <a:off x="4362450" y="466724"/>
            <a:ext cx="4086225" cy="1971675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EB4ECF-3872-4801-AD7C-E9F0A615CF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6" t="6944" r="3723" b="65833"/>
          <a:stretch/>
        </p:blipFill>
        <p:spPr>
          <a:xfrm>
            <a:off x="400049" y="409573"/>
            <a:ext cx="4565733" cy="208597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DF0E7E9-E9A2-4EDF-A79B-CC905228DF48}"/>
              </a:ext>
            </a:extLst>
          </p:cNvPr>
          <p:cNvSpPr/>
          <p:nvPr/>
        </p:nvSpPr>
        <p:spPr>
          <a:xfrm>
            <a:off x="1023684" y="466724"/>
            <a:ext cx="452691" cy="1866899"/>
          </a:xfrm>
          <a:prstGeom prst="rect">
            <a:avLst/>
          </a:prstGeom>
          <a:solidFill>
            <a:srgbClr val="F828F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D2E6653-2A02-458A-977B-2CB2DED3117F}"/>
              </a:ext>
            </a:extLst>
          </p:cNvPr>
          <p:cNvSpPr/>
          <p:nvPr/>
        </p:nvSpPr>
        <p:spPr>
          <a:xfrm>
            <a:off x="1603247" y="466723"/>
            <a:ext cx="606553" cy="1866899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E50E69B-D2E1-4F1B-A39E-54A24AFB4B8E}"/>
              </a:ext>
            </a:extLst>
          </p:cNvPr>
          <p:cNvSpPr/>
          <p:nvPr/>
        </p:nvSpPr>
        <p:spPr>
          <a:xfrm>
            <a:off x="5744760" y="600075"/>
            <a:ext cx="387754" cy="1866899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6169B8-2D28-4846-8C64-E5C605ACE557}"/>
              </a:ext>
            </a:extLst>
          </p:cNvPr>
          <p:cNvSpPr/>
          <p:nvPr/>
        </p:nvSpPr>
        <p:spPr>
          <a:xfrm>
            <a:off x="9227653" y="571500"/>
            <a:ext cx="606553" cy="1866899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C90230-C0E8-47F2-BA4E-CC572C2ACDE5}"/>
              </a:ext>
            </a:extLst>
          </p:cNvPr>
          <p:cNvSpPr/>
          <p:nvPr/>
        </p:nvSpPr>
        <p:spPr>
          <a:xfrm>
            <a:off x="10652677" y="519111"/>
            <a:ext cx="606553" cy="1866899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13F64BD-C4DA-4757-A4C8-518D2B0F134E}"/>
              </a:ext>
            </a:extLst>
          </p:cNvPr>
          <p:cNvSpPr/>
          <p:nvPr/>
        </p:nvSpPr>
        <p:spPr>
          <a:xfrm>
            <a:off x="11334750" y="535504"/>
            <a:ext cx="390525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177FAE8-F2E6-4EAB-B8B7-775FD3D2B164}"/>
              </a:ext>
            </a:extLst>
          </p:cNvPr>
          <p:cNvSpPr/>
          <p:nvPr/>
        </p:nvSpPr>
        <p:spPr>
          <a:xfrm>
            <a:off x="2266271" y="527307"/>
            <a:ext cx="503708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9C416C0-45D8-404D-B0C1-C5282E3B3AC2}"/>
              </a:ext>
            </a:extLst>
          </p:cNvPr>
          <p:cNvSpPr/>
          <p:nvPr/>
        </p:nvSpPr>
        <p:spPr>
          <a:xfrm>
            <a:off x="4973981" y="571500"/>
            <a:ext cx="259813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F46001C-9CA3-4E11-84D9-F759088FECF7}"/>
              </a:ext>
            </a:extLst>
          </p:cNvPr>
          <p:cNvSpPr/>
          <p:nvPr/>
        </p:nvSpPr>
        <p:spPr>
          <a:xfrm>
            <a:off x="6178820" y="616469"/>
            <a:ext cx="259813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28398E7-7E7C-49BC-8F33-95B667FF0976}"/>
              </a:ext>
            </a:extLst>
          </p:cNvPr>
          <p:cNvSpPr/>
          <p:nvPr/>
        </p:nvSpPr>
        <p:spPr>
          <a:xfrm>
            <a:off x="7190375" y="600075"/>
            <a:ext cx="494842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1984E3F-CF16-4D8C-AD4B-389E6841D21E}"/>
              </a:ext>
            </a:extLst>
          </p:cNvPr>
          <p:cNvSpPr/>
          <p:nvPr/>
        </p:nvSpPr>
        <p:spPr>
          <a:xfrm>
            <a:off x="9925729" y="579696"/>
            <a:ext cx="374522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B652A5F-B31B-4C18-BBBA-2FAD5C4073DA}"/>
              </a:ext>
            </a:extLst>
          </p:cNvPr>
          <p:cNvSpPr/>
          <p:nvPr/>
        </p:nvSpPr>
        <p:spPr>
          <a:xfrm>
            <a:off x="4286930" y="527306"/>
            <a:ext cx="595528" cy="185050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88C4744-E98E-493E-A4B2-A28E13F51459}"/>
              </a:ext>
            </a:extLst>
          </p:cNvPr>
          <p:cNvSpPr/>
          <p:nvPr/>
        </p:nvSpPr>
        <p:spPr>
          <a:xfrm>
            <a:off x="6588055" y="579696"/>
            <a:ext cx="259813" cy="1850505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F294470-5AF7-4849-99D9-88B11E712266}"/>
              </a:ext>
            </a:extLst>
          </p:cNvPr>
          <p:cNvSpPr/>
          <p:nvPr/>
        </p:nvSpPr>
        <p:spPr>
          <a:xfrm>
            <a:off x="6896552" y="600075"/>
            <a:ext cx="259813" cy="1850505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CA9494E-5ECE-4B81-8102-A2926115A1E8}"/>
              </a:ext>
            </a:extLst>
          </p:cNvPr>
          <p:cNvSpPr/>
          <p:nvPr/>
        </p:nvSpPr>
        <p:spPr>
          <a:xfrm>
            <a:off x="2852942" y="527305"/>
            <a:ext cx="578603" cy="1850505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8A4F538-7BC2-474E-9124-7CB3E15534C4}"/>
              </a:ext>
            </a:extLst>
          </p:cNvPr>
          <p:cNvSpPr/>
          <p:nvPr/>
        </p:nvSpPr>
        <p:spPr>
          <a:xfrm>
            <a:off x="3519461" y="519111"/>
            <a:ext cx="448105" cy="1850505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1BC1691-3BAE-467D-BAFE-DA29CB311DED}"/>
              </a:ext>
            </a:extLst>
          </p:cNvPr>
          <p:cNvSpPr/>
          <p:nvPr/>
        </p:nvSpPr>
        <p:spPr>
          <a:xfrm>
            <a:off x="5270072" y="555883"/>
            <a:ext cx="153629" cy="1866121"/>
          </a:xfrm>
          <a:prstGeom prst="rect">
            <a:avLst/>
          </a:prstGeom>
          <a:solidFill>
            <a:schemeClr val="accent2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1612C79-3AEB-4011-AC19-A21847E6A257}"/>
              </a:ext>
            </a:extLst>
          </p:cNvPr>
          <p:cNvSpPr/>
          <p:nvPr/>
        </p:nvSpPr>
        <p:spPr>
          <a:xfrm flipH="1">
            <a:off x="5430567" y="571499"/>
            <a:ext cx="153628" cy="1850505"/>
          </a:xfrm>
          <a:prstGeom prst="rect">
            <a:avLst/>
          </a:prstGeom>
          <a:solidFill>
            <a:srgbClr val="92D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FA8355E-2834-4666-8DB9-E7E0B4C41EB4}"/>
              </a:ext>
            </a:extLst>
          </p:cNvPr>
          <p:cNvSpPr/>
          <p:nvPr/>
        </p:nvSpPr>
        <p:spPr>
          <a:xfrm>
            <a:off x="7736845" y="555883"/>
            <a:ext cx="578603" cy="1850505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238BD9DA-D63A-4352-9CB9-295F322AF180}"/>
              </a:ext>
            </a:extLst>
          </p:cNvPr>
          <p:cNvSpPr/>
          <p:nvPr/>
        </p:nvSpPr>
        <p:spPr>
          <a:xfrm>
            <a:off x="8389027" y="527305"/>
            <a:ext cx="803538" cy="1850505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A96A515-BE9D-4F33-91DF-BB061369744B}"/>
              </a:ext>
            </a:extLst>
          </p:cNvPr>
          <p:cNvSpPr/>
          <p:nvPr/>
        </p:nvSpPr>
        <p:spPr>
          <a:xfrm>
            <a:off x="10375771" y="505211"/>
            <a:ext cx="247579" cy="185050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3DECBC3-94A6-4961-AA46-CF9077B030FC}"/>
              </a:ext>
            </a:extLst>
          </p:cNvPr>
          <p:cNvSpPr/>
          <p:nvPr/>
        </p:nvSpPr>
        <p:spPr>
          <a:xfrm>
            <a:off x="4020703" y="517782"/>
            <a:ext cx="219075" cy="185050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03B8616-92BA-47AD-857F-FC832531CD17}"/>
              </a:ext>
            </a:extLst>
          </p:cNvPr>
          <p:cNvSpPr/>
          <p:nvPr/>
        </p:nvSpPr>
        <p:spPr>
          <a:xfrm>
            <a:off x="5565425" y="563690"/>
            <a:ext cx="219075" cy="185050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03C8975-24B4-4B40-8A63-9CC6D0B5FF4F}"/>
              </a:ext>
            </a:extLst>
          </p:cNvPr>
          <p:cNvSpPr txBox="1"/>
          <p:nvPr/>
        </p:nvSpPr>
        <p:spPr>
          <a:xfrm>
            <a:off x="1692302" y="5442347"/>
            <a:ext cx="8083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Tenor 1                                            Tenor 2                                         Bass 1                                          Bass 2</a:t>
            </a:r>
          </a:p>
          <a:p>
            <a:r>
              <a:rPr lang="de-DE" sz="1400" dirty="0"/>
              <a:t>langsam    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 </a:t>
            </a:r>
            <a:r>
              <a:rPr lang="de-DE" sz="1400" dirty="0" err="1"/>
              <a:t>langsam</a:t>
            </a:r>
            <a:r>
              <a:rPr lang="de-DE" sz="1400" dirty="0"/>
              <a:t>                                      </a:t>
            </a:r>
            <a:r>
              <a:rPr lang="de-DE" sz="1400" dirty="0" err="1"/>
              <a:t>langsam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schnell                                             </a:t>
            </a:r>
            <a:r>
              <a:rPr lang="de-DE" sz="1400" dirty="0" err="1"/>
              <a:t>schnell</a:t>
            </a:r>
            <a:r>
              <a:rPr lang="de-DE" sz="1400" dirty="0"/>
              <a:t>                                          langsam                                      schnell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5032BE9-1CA7-477F-B6C5-1C55BACD29DB}"/>
              </a:ext>
            </a:extLst>
          </p:cNvPr>
          <p:cNvSpPr txBox="1"/>
          <p:nvPr/>
        </p:nvSpPr>
        <p:spPr>
          <a:xfrm>
            <a:off x="2357794" y="243839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81D256A-0F66-49C6-B145-CBEBA23DFFB1}"/>
              </a:ext>
            </a:extLst>
          </p:cNvPr>
          <p:cNvSpPr txBox="1"/>
          <p:nvPr/>
        </p:nvSpPr>
        <p:spPr>
          <a:xfrm>
            <a:off x="4934416" y="243839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E4C98D6-B044-414A-BD47-CD8C6EF4C5FA}"/>
              </a:ext>
            </a:extLst>
          </p:cNvPr>
          <p:cNvSpPr txBox="1"/>
          <p:nvPr/>
        </p:nvSpPr>
        <p:spPr>
          <a:xfrm>
            <a:off x="5361651" y="2445782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D2D22F5-1F0E-462C-88B9-A17E0EE02E50}"/>
              </a:ext>
            </a:extLst>
          </p:cNvPr>
          <p:cNvSpPr txBox="1"/>
          <p:nvPr/>
        </p:nvSpPr>
        <p:spPr>
          <a:xfrm>
            <a:off x="6151043" y="243839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05EDD61-B9AD-45DB-ABBD-9B470D30EA14}"/>
              </a:ext>
            </a:extLst>
          </p:cNvPr>
          <p:cNvSpPr txBox="1"/>
          <p:nvPr/>
        </p:nvSpPr>
        <p:spPr>
          <a:xfrm>
            <a:off x="7252058" y="2445782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65F5EE0-D98B-439A-997D-895BC812A437}"/>
              </a:ext>
            </a:extLst>
          </p:cNvPr>
          <p:cNvSpPr txBox="1"/>
          <p:nvPr/>
        </p:nvSpPr>
        <p:spPr>
          <a:xfrm>
            <a:off x="10004296" y="246697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7336BB3-E915-42EF-8E36-CB299F837133}"/>
              </a:ext>
            </a:extLst>
          </p:cNvPr>
          <p:cNvSpPr txBox="1"/>
          <p:nvPr/>
        </p:nvSpPr>
        <p:spPr>
          <a:xfrm>
            <a:off x="11391900" y="246697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1965ECBF-A2A0-4040-A28D-02633DE2CAFE}"/>
              </a:ext>
            </a:extLst>
          </p:cNvPr>
          <p:cNvSpPr txBox="1"/>
          <p:nvPr/>
        </p:nvSpPr>
        <p:spPr>
          <a:xfrm>
            <a:off x="1720785" y="2430201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D48FD96-D156-4BC7-BEA0-471FF153DECE}"/>
              </a:ext>
            </a:extLst>
          </p:cNvPr>
          <p:cNvSpPr txBox="1"/>
          <p:nvPr/>
        </p:nvSpPr>
        <p:spPr>
          <a:xfrm>
            <a:off x="5796173" y="243839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693DC75-AE2E-4CE4-B967-E4472B8AAB2D}"/>
              </a:ext>
            </a:extLst>
          </p:cNvPr>
          <p:cNvSpPr txBox="1"/>
          <p:nvPr/>
        </p:nvSpPr>
        <p:spPr>
          <a:xfrm>
            <a:off x="6880583" y="2445782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6E4FECA-8C0B-4B06-B827-ED8CC34C70EC}"/>
              </a:ext>
            </a:extLst>
          </p:cNvPr>
          <p:cNvSpPr txBox="1"/>
          <p:nvPr/>
        </p:nvSpPr>
        <p:spPr>
          <a:xfrm>
            <a:off x="9360179" y="2466974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6F6D8A58-A1EF-49D1-AAF6-01FFAE0A15F7}"/>
              </a:ext>
            </a:extLst>
          </p:cNvPr>
          <p:cNvSpPr txBox="1"/>
          <p:nvPr/>
        </p:nvSpPr>
        <p:spPr>
          <a:xfrm>
            <a:off x="10751160" y="2456632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7609634-B0BE-41B9-856D-DB1EDBC805DA}"/>
              </a:ext>
            </a:extLst>
          </p:cNvPr>
          <p:cNvSpPr txBox="1"/>
          <p:nvPr/>
        </p:nvSpPr>
        <p:spPr>
          <a:xfrm>
            <a:off x="3589730" y="2438399"/>
            <a:ext cx="500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4DB5207-489F-4BB0-9CC8-A6E1D3EDC27D}"/>
              </a:ext>
            </a:extLst>
          </p:cNvPr>
          <p:cNvSpPr txBox="1"/>
          <p:nvPr/>
        </p:nvSpPr>
        <p:spPr>
          <a:xfrm>
            <a:off x="8872045" y="2445782"/>
            <a:ext cx="54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EDDFDF3-C7E9-4F98-AEFD-4996B3798838}"/>
              </a:ext>
            </a:extLst>
          </p:cNvPr>
          <p:cNvSpPr txBox="1"/>
          <p:nvPr/>
        </p:nvSpPr>
        <p:spPr>
          <a:xfrm>
            <a:off x="6600072" y="2438399"/>
            <a:ext cx="37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6AA48FE-17A3-4740-BFF5-D2C0B44C8DAF}"/>
              </a:ext>
            </a:extLst>
          </p:cNvPr>
          <p:cNvSpPr txBox="1"/>
          <p:nvPr/>
        </p:nvSpPr>
        <p:spPr>
          <a:xfrm>
            <a:off x="3446290" y="228901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vh</a:t>
            </a:r>
            <a:endParaRPr lang="de-DE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1E7A778-87C2-49A2-8A46-F2386E625B6F}"/>
              </a:ext>
            </a:extLst>
          </p:cNvPr>
          <p:cNvSpPr txBox="1"/>
          <p:nvPr/>
        </p:nvSpPr>
        <p:spPr>
          <a:xfrm>
            <a:off x="8359296" y="276880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vh</a:t>
            </a:r>
            <a:endParaRPr lang="de-DE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A2C3E38-E3CE-43D4-AA93-B100FD2817F5}"/>
              </a:ext>
            </a:extLst>
          </p:cNvPr>
          <p:cNvSpPr txBox="1"/>
          <p:nvPr/>
        </p:nvSpPr>
        <p:spPr>
          <a:xfrm>
            <a:off x="4379369" y="2462875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II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6F0E2359-B87F-47D4-A1E8-B25344CEE828}"/>
              </a:ext>
            </a:extLst>
          </p:cNvPr>
          <p:cNvSpPr txBox="1"/>
          <p:nvPr/>
        </p:nvSpPr>
        <p:spPr>
          <a:xfrm>
            <a:off x="10375771" y="2462875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II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FABE42F-D332-4DBA-9E52-7DB845439F98}"/>
              </a:ext>
            </a:extLst>
          </p:cNvPr>
          <p:cNvSpPr txBox="1"/>
          <p:nvPr/>
        </p:nvSpPr>
        <p:spPr>
          <a:xfrm>
            <a:off x="5170506" y="2464015"/>
            <a:ext cx="25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9BEBEB9-A05E-44EC-9EF8-ABD24670608A}"/>
              </a:ext>
            </a:extLst>
          </p:cNvPr>
          <p:cNvSpPr txBox="1"/>
          <p:nvPr/>
        </p:nvSpPr>
        <p:spPr>
          <a:xfrm>
            <a:off x="2998365" y="2438399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63EDC02-F27E-4F95-AD90-1BEEC72375A6}"/>
              </a:ext>
            </a:extLst>
          </p:cNvPr>
          <p:cNvSpPr txBox="1"/>
          <p:nvPr/>
        </p:nvSpPr>
        <p:spPr>
          <a:xfrm>
            <a:off x="7828145" y="2430201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X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9093FAA-9F64-483C-8FF4-583D99646A50}"/>
              </a:ext>
            </a:extLst>
          </p:cNvPr>
          <p:cNvSpPr txBox="1"/>
          <p:nvPr/>
        </p:nvSpPr>
        <p:spPr>
          <a:xfrm>
            <a:off x="3987983" y="2445782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Y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996F1AED-041D-45C1-9AAC-E1BC1921F7C3}"/>
              </a:ext>
            </a:extLst>
          </p:cNvPr>
          <p:cNvSpPr txBox="1"/>
          <p:nvPr/>
        </p:nvSpPr>
        <p:spPr>
          <a:xfrm>
            <a:off x="1069365" y="2430201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29D5B0C-B878-4525-AA3E-5FD7B31C4F4B}"/>
              </a:ext>
            </a:extLst>
          </p:cNvPr>
          <p:cNvSpPr txBox="1"/>
          <p:nvPr/>
        </p:nvSpPr>
        <p:spPr>
          <a:xfrm>
            <a:off x="904875" y="3248025"/>
            <a:ext cx="21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T: Tonika, I. Stufe, </a:t>
            </a:r>
            <a:r>
              <a:rPr lang="de-DE" sz="1400" i="1" dirty="0"/>
              <a:t>a-</a:t>
            </a:r>
            <a:r>
              <a:rPr lang="de-DE" sz="1400" i="1" dirty="0" err="1"/>
              <a:t>cis</a:t>
            </a:r>
            <a:r>
              <a:rPr lang="de-DE" sz="1400" i="1" dirty="0"/>
              <a:t>-e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C6A9BEAD-919A-4DC2-97C1-EA83081C2172}"/>
              </a:ext>
            </a:extLst>
          </p:cNvPr>
          <p:cNvSpPr txBox="1"/>
          <p:nvPr/>
        </p:nvSpPr>
        <p:spPr>
          <a:xfrm>
            <a:off x="914400" y="3551247"/>
            <a:ext cx="245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D: Dominante, V. Stufe, e-</a:t>
            </a:r>
            <a:r>
              <a:rPr lang="de-DE" sz="1400" dirty="0" err="1"/>
              <a:t>gis</a:t>
            </a:r>
            <a:r>
              <a:rPr lang="de-DE" sz="1400" dirty="0"/>
              <a:t>-h, führt hier immer zur Tonika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3FDF90B-59DF-41BA-BE5D-9771365E756C}"/>
              </a:ext>
            </a:extLst>
          </p:cNvPr>
          <p:cNvSpPr txBox="1"/>
          <p:nvPr/>
        </p:nvSpPr>
        <p:spPr>
          <a:xfrm>
            <a:off x="914400" y="4126515"/>
            <a:ext cx="275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W: Wechseldominante (Dominante zur Dominante), s.o.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2F04E21-7054-4C96-BD86-288EC99CE1F3}"/>
              </a:ext>
            </a:extLst>
          </p:cNvPr>
          <p:cNvSpPr txBox="1"/>
          <p:nvPr/>
        </p:nvSpPr>
        <p:spPr>
          <a:xfrm>
            <a:off x="920761" y="4678053"/>
            <a:ext cx="2342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II: II. Stufe, </a:t>
            </a:r>
            <a:r>
              <a:rPr lang="de-DE" sz="1400" i="1" dirty="0"/>
              <a:t>h-d-</a:t>
            </a:r>
            <a:r>
              <a:rPr lang="de-DE" sz="1400" i="1" dirty="0" err="1"/>
              <a:t>fis</a:t>
            </a:r>
            <a:r>
              <a:rPr lang="de-DE" sz="1400" dirty="0"/>
              <a:t>, </a:t>
            </a:r>
            <a:r>
              <a:rPr lang="de-DE" sz="1400" dirty="0" err="1"/>
              <a:t>subdominantische</a:t>
            </a:r>
            <a:r>
              <a:rPr lang="de-DE" sz="1400" dirty="0"/>
              <a:t> Funktion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8EDAF594-3862-43C3-BCC8-9E27542273DB}"/>
              </a:ext>
            </a:extLst>
          </p:cNvPr>
          <p:cNvSpPr txBox="1"/>
          <p:nvPr/>
        </p:nvSpPr>
        <p:spPr>
          <a:xfrm>
            <a:off x="4130240" y="3288161"/>
            <a:ext cx="3676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X</a:t>
            </a:r>
            <a:r>
              <a:rPr lang="de-DE" sz="1400" i="1" dirty="0"/>
              <a:t>:  </a:t>
            </a:r>
            <a:r>
              <a:rPr lang="de-DE" sz="1400" i="1" dirty="0" err="1"/>
              <a:t>cis</a:t>
            </a:r>
            <a:r>
              <a:rPr lang="de-DE" sz="1400" i="1" dirty="0"/>
              <a:t>-eis-</a:t>
            </a:r>
            <a:r>
              <a:rPr lang="de-DE" sz="1400" i="1" dirty="0" err="1"/>
              <a:t>gis</a:t>
            </a:r>
            <a:r>
              <a:rPr lang="de-DE" sz="1400" i="1" dirty="0"/>
              <a:t>-h</a:t>
            </a:r>
            <a:r>
              <a:rPr lang="de-DE" sz="1400" dirty="0"/>
              <a:t>, Dominantseptakkord zu </a:t>
            </a:r>
            <a:r>
              <a:rPr lang="de-DE" sz="1400" dirty="0" err="1"/>
              <a:t>fis</a:t>
            </a:r>
            <a:r>
              <a:rPr lang="de-DE" sz="1400" dirty="0"/>
              <a:t>-a-</a:t>
            </a:r>
            <a:r>
              <a:rPr lang="de-DE" sz="1400" dirty="0" err="1"/>
              <a:t>cis</a:t>
            </a:r>
            <a:r>
              <a:rPr lang="de-DE" sz="1400" dirty="0"/>
              <a:t> (VI. Stufe), wird aber aufgelöst zur IV. Stufe („</a:t>
            </a:r>
            <a:r>
              <a:rPr lang="de-DE" sz="1400" dirty="0" err="1"/>
              <a:t>Unterterzung</a:t>
            </a:r>
            <a:r>
              <a:rPr lang="de-DE" sz="1400" dirty="0"/>
              <a:t>“)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C9EFAF4-9DDE-4B67-A814-6EA86D9410A5}"/>
              </a:ext>
            </a:extLst>
          </p:cNvPr>
          <p:cNvSpPr txBox="1"/>
          <p:nvPr/>
        </p:nvSpPr>
        <p:spPr>
          <a:xfrm>
            <a:off x="4109857" y="4163590"/>
            <a:ext cx="315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S: Subdominante, IV. Stufe, </a:t>
            </a:r>
            <a:r>
              <a:rPr lang="de-DE" sz="1400" i="1" dirty="0"/>
              <a:t>d-</a:t>
            </a:r>
            <a:r>
              <a:rPr lang="de-DE" sz="1400" i="1" dirty="0" err="1"/>
              <a:t>fis</a:t>
            </a:r>
            <a:r>
              <a:rPr lang="de-DE" sz="1400" i="1" dirty="0"/>
              <a:t>-c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AA3BD697-4A04-4DCB-8AF2-F3AA4ED5EE5D}"/>
              </a:ext>
            </a:extLst>
          </p:cNvPr>
          <p:cNvSpPr txBox="1"/>
          <p:nvPr/>
        </p:nvSpPr>
        <p:spPr>
          <a:xfrm>
            <a:off x="4130240" y="4479683"/>
            <a:ext cx="32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mit Vorhalten (</a:t>
            </a:r>
            <a:r>
              <a:rPr lang="de-DE" sz="1400" dirty="0" err="1"/>
              <a:t>vh</a:t>
            </a:r>
            <a:r>
              <a:rPr lang="de-DE" sz="1400" dirty="0"/>
              <a:t>), aus vorhergehenden Klängen übernommen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65585FDF-1C3D-4F0E-814F-63B951172F7E}"/>
              </a:ext>
            </a:extLst>
          </p:cNvPr>
          <p:cNvSpPr txBox="1"/>
          <p:nvPr/>
        </p:nvSpPr>
        <p:spPr>
          <a:xfrm>
            <a:off x="8274192" y="2975270"/>
            <a:ext cx="2752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Y: </a:t>
            </a:r>
            <a:r>
              <a:rPr lang="de-DE" sz="1400" i="1" dirty="0" err="1"/>
              <a:t>ais</a:t>
            </a:r>
            <a:r>
              <a:rPr lang="de-DE" sz="1400" i="1" dirty="0"/>
              <a:t>-</a:t>
            </a:r>
            <a:r>
              <a:rPr lang="de-DE" sz="1400" i="1" dirty="0" err="1"/>
              <a:t>cis</a:t>
            </a:r>
            <a:r>
              <a:rPr lang="de-DE" sz="1400" i="1" dirty="0"/>
              <a:t>-e-g</a:t>
            </a:r>
            <a:r>
              <a:rPr lang="de-DE" sz="1400" dirty="0"/>
              <a:t>, verminderter Septimenakkord, </a:t>
            </a:r>
            <a:r>
              <a:rPr lang="de-DE" sz="1400" i="1" dirty="0" err="1"/>
              <a:t>ais</a:t>
            </a:r>
            <a:r>
              <a:rPr lang="de-DE" sz="1400" dirty="0"/>
              <a:t> ist Leitton zu </a:t>
            </a:r>
            <a:r>
              <a:rPr lang="de-DE" sz="1400" i="1" dirty="0"/>
              <a:t>h</a:t>
            </a:r>
            <a:r>
              <a:rPr lang="de-DE" sz="1400" dirty="0"/>
              <a:t>, leitet zur II. Stufe </a:t>
            </a:r>
            <a:r>
              <a:rPr lang="de-DE" sz="1400" i="1" dirty="0"/>
              <a:t>h-d-</a:t>
            </a:r>
            <a:r>
              <a:rPr lang="de-DE" sz="1400" i="1" dirty="0" err="1"/>
              <a:t>fis</a:t>
            </a:r>
            <a:endParaRPr lang="de-DE" sz="1400" i="1" dirty="0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EEB42622-B109-4225-9D92-32109626A734}"/>
              </a:ext>
            </a:extLst>
          </p:cNvPr>
          <p:cNvSpPr txBox="1"/>
          <p:nvPr/>
        </p:nvSpPr>
        <p:spPr>
          <a:xfrm>
            <a:off x="8233219" y="3863429"/>
            <a:ext cx="333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d: </a:t>
            </a:r>
            <a:r>
              <a:rPr lang="de-DE" sz="1400" dirty="0" err="1"/>
              <a:t>dominantischer</a:t>
            </a:r>
            <a:r>
              <a:rPr lang="de-DE" sz="1400" dirty="0"/>
              <a:t> Klang </a:t>
            </a:r>
            <a:r>
              <a:rPr lang="de-DE" sz="1400" i="1" dirty="0" err="1"/>
              <a:t>gis</a:t>
            </a:r>
            <a:r>
              <a:rPr lang="de-DE" sz="1400" i="1" dirty="0"/>
              <a:t>-(h-)d-f</a:t>
            </a:r>
            <a:r>
              <a:rPr lang="de-DE" sz="1400" dirty="0"/>
              <a:t>, verminderter Septimenakkord der VII. Stufe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B0E18F9-30A7-4208-A7D4-C9EA94AFBA6A}"/>
              </a:ext>
            </a:extLst>
          </p:cNvPr>
          <p:cNvSpPr txBox="1"/>
          <p:nvPr/>
        </p:nvSpPr>
        <p:spPr>
          <a:xfrm>
            <a:off x="5512003" y="2437466"/>
            <a:ext cx="47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CCE09F3-7C23-4988-A13C-11624883B9BD}"/>
              </a:ext>
            </a:extLst>
          </p:cNvPr>
          <p:cNvSpPr txBox="1"/>
          <p:nvPr/>
        </p:nvSpPr>
        <p:spPr>
          <a:xfrm>
            <a:off x="8233219" y="4483961"/>
            <a:ext cx="3336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Z: mehrdeutig. </a:t>
            </a:r>
            <a:r>
              <a:rPr lang="de-DE" sz="1400" i="1" dirty="0" err="1"/>
              <a:t>fis</a:t>
            </a:r>
            <a:r>
              <a:rPr lang="de-DE" sz="1400" i="1" dirty="0"/>
              <a:t>-(-a)-</a:t>
            </a:r>
            <a:r>
              <a:rPr lang="de-DE" sz="1400" i="1" dirty="0" err="1"/>
              <a:t>cis</a:t>
            </a:r>
            <a:r>
              <a:rPr lang="de-DE" sz="1400" i="1" dirty="0"/>
              <a:t>-e </a:t>
            </a:r>
            <a:r>
              <a:rPr lang="de-DE" sz="1400" dirty="0"/>
              <a:t>wäre der Septakkord der VI. Stufe, </a:t>
            </a:r>
            <a:r>
              <a:rPr lang="de-DE" sz="1400" i="1" dirty="0" err="1"/>
              <a:t>fis</a:t>
            </a:r>
            <a:r>
              <a:rPr lang="de-DE" sz="1400" dirty="0"/>
              <a:t> im 2. Tenor eher melodisch zu deuten</a:t>
            </a:r>
          </a:p>
        </p:txBody>
      </p:sp>
      <p:pic>
        <p:nvPicPr>
          <p:cNvPr id="65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5D9763E5-AAFB-4EC1-A85D-C4E710BB7B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00"/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65442" y="5399955"/>
            <a:ext cx="609600" cy="609600"/>
          </a:xfrm>
          <a:prstGeom prst="rect">
            <a:avLst/>
          </a:prstGeom>
        </p:spPr>
      </p:pic>
      <p:pic>
        <p:nvPicPr>
          <p:cNvPr id="66" name="CP 083 Singt_die_trauten_T1_langsam">
            <a:hlinkClick r:id="" action="ppaction://media"/>
            <a:extLst>
              <a:ext uri="{FF2B5EF4-FFF2-40B4-BE49-F238E27FC236}">
                <a16:creationId xmlns:a16="http://schemas.microsoft.com/office/drawing/2014/main" id="{2ABC753A-7EA7-4301-8EEF-B7D46F10C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000"/>
                  <p14:fade in="1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75214" y="5952377"/>
            <a:ext cx="609600" cy="609600"/>
          </a:xfrm>
          <a:prstGeom prst="rect">
            <a:avLst/>
          </a:prstGeom>
        </p:spPr>
      </p:pic>
      <p:pic>
        <p:nvPicPr>
          <p:cNvPr id="67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D7826572-D7D1-4B36-A4D9-D27C4CD6C0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4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1180" y="5439563"/>
            <a:ext cx="609600" cy="609600"/>
          </a:xfrm>
          <a:prstGeom prst="rect">
            <a:avLst/>
          </a:prstGeom>
        </p:spPr>
      </p:pic>
      <p:pic>
        <p:nvPicPr>
          <p:cNvPr id="68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3696B795-BC21-47A0-AAE8-31B52CC903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4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68785" y="5399955"/>
            <a:ext cx="609600" cy="609600"/>
          </a:xfrm>
          <a:prstGeom prst="rect">
            <a:avLst/>
          </a:prstGeom>
        </p:spPr>
      </p:pic>
      <p:pic>
        <p:nvPicPr>
          <p:cNvPr id="69" name="CP 083 Singt_die_trauten_T2_langsam">
            <a:hlinkClick r:id="" action="ppaction://media"/>
            <a:extLst>
              <a:ext uri="{FF2B5EF4-FFF2-40B4-BE49-F238E27FC236}">
                <a16:creationId xmlns:a16="http://schemas.microsoft.com/office/drawing/2014/main" id="{9BA46D9E-DA0C-45D8-9C0D-B4326CA991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29336" y="5939620"/>
            <a:ext cx="609600" cy="609600"/>
          </a:xfrm>
          <a:prstGeom prst="rect">
            <a:avLst/>
          </a:prstGeom>
        </p:spPr>
      </p:pic>
      <p:pic>
        <p:nvPicPr>
          <p:cNvPr id="70" name="CP 083 Singt_die_trauten_B1_langsam">
            <a:hlinkClick r:id="" action="ppaction://media"/>
            <a:extLst>
              <a:ext uri="{FF2B5EF4-FFF2-40B4-BE49-F238E27FC236}">
                <a16:creationId xmlns:a16="http://schemas.microsoft.com/office/drawing/2014/main" id="{F7BDF674-0E5A-4700-8897-0D4CBEFD15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3998" y="5946389"/>
            <a:ext cx="609600" cy="609600"/>
          </a:xfrm>
          <a:prstGeom prst="rect">
            <a:avLst/>
          </a:prstGeom>
        </p:spPr>
      </p:pic>
      <p:pic>
        <p:nvPicPr>
          <p:cNvPr id="71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32CC8560-2FAA-42D0-A256-40A5365A24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44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6820" y="5336789"/>
            <a:ext cx="609600" cy="609600"/>
          </a:xfrm>
          <a:prstGeom prst="rect">
            <a:avLst/>
          </a:prstGeom>
        </p:spPr>
      </p:pic>
      <p:pic>
        <p:nvPicPr>
          <p:cNvPr id="72" name="CP 083 Singt_die_trauten_B2_langsam">
            <a:hlinkClick r:id="" action="ppaction://media"/>
            <a:extLst>
              <a:ext uri="{FF2B5EF4-FFF2-40B4-BE49-F238E27FC236}">
                <a16:creationId xmlns:a16="http://schemas.microsoft.com/office/drawing/2014/main" id="{98776015-25F5-489B-BDC4-A1B1AD1F8E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28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8805" y="5939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1" grpId="0"/>
      <p:bldP spid="63" grpId="0"/>
      <p:bldP spid="6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Breitbild</PresentationFormat>
  <Paragraphs>87</Paragraphs>
  <Slides>5</Slides>
  <Notes>0</Notes>
  <HiddenSlides>0</HiddenSlides>
  <MMClips>32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</vt:lpstr>
      <vt:lpstr>Berner Singstudenten</vt:lpstr>
      <vt:lpstr>Cantus 83: Studentenlied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Berner Singstudenten</dc:title>
  <dc:creator>Andreas</dc:creator>
  <cp:lastModifiedBy>Andreas</cp:lastModifiedBy>
  <cp:revision>50</cp:revision>
  <dcterms:created xsi:type="dcterms:W3CDTF">2020-05-10T14:43:45Z</dcterms:created>
  <dcterms:modified xsi:type="dcterms:W3CDTF">2020-05-11T11:08:31Z</dcterms:modified>
</cp:coreProperties>
</file>