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1FE67-45FE-4E45-8232-69B5E76A2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0B6097-69DC-41C0-8738-CF232663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70C210-6913-4BC5-ADE4-DD552EE7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32B390-0BD3-4587-A2F9-1EEA84C6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E3D1C-CBEC-4468-BDFA-B255F360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90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CEE4E-9D72-437D-AD82-0E45A863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C5CFB1-B097-4275-AABA-C2251041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3FD4C-FB3C-4B42-820F-30E3BAFA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992DE-F1D3-4B1B-92ED-8F80F78E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A54143-26D3-44A5-9632-E87B952F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6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64CEAC-2393-49E0-A4A6-F202B75C3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B373BE-8BDE-41D3-8405-E0CF41F06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655287-E425-4CD4-ACD2-6D389FC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36803-5A9B-4F2F-A034-BEA5B152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DA0717-7556-4B36-9151-5EE3C6AF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70D67-3B7C-4EFC-B53A-308C8E22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7DE595-173F-411C-9D38-50A3A5B6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71E57-4D9E-408F-B1A7-95D25059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93F1C-D857-4291-9140-210578FD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F5DB41-5092-451C-9FD7-05E93480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0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A2CC4-05CB-4163-BF24-F81652CE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393E58-0F5B-4E7A-B2CB-7C1998D20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7B6765-EFAD-4FE8-B037-6503BB9D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980B3D-3C32-43E6-A77E-BF99D209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0318D-5E96-413E-9133-BC68DE3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3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3C6C0-BF09-40A8-92AD-FF9F7B0F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F9DAE-12F2-4F16-A8DB-99F4D3857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891F2A-06E7-4442-8184-376E9092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05892C-CDAB-479C-95CC-DD7A2DB1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A648D4-9160-49CB-94EB-E4AD66DD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84484A-E017-493D-A91E-CE3030DD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6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A06AF-AB7A-416B-8021-B41EA926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D67A2C-0443-4E57-9B0D-B2E6D0B5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6CDB03-6CD5-424F-B28B-5084512DA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E75128-2A79-4426-A024-148EA70DC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49DC82-B90D-4D60-8972-32595A79D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3AD264-3FDE-469A-90FD-3A93B0A6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07A858-545F-41BC-8DCC-EBF75F7A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077D3-D229-4031-9A18-97A9C9C0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04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0F5F1-7E1A-492B-AA29-75CCF303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A64B2-EE34-4F3D-BB25-44681BDF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F1F427-BDC5-41A5-97A9-CDDC2D77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ABF56-C693-45E0-BB4C-FB9D4FA4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8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62761E-0E57-4AA5-8DBE-E15822A8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51D39A-A7E3-4857-9A44-10785A65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C770E6-E17B-452A-B434-C6BDD95C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7564A-AF14-4055-8C2E-4707B054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7EDECE-1237-4A7F-8B5D-A8EF3D9F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29D53F-8B02-476A-9121-7F8084FC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10C63C-E367-4B3E-AE31-CFB78175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E6616C-CB5C-4E8F-A69B-C53B0424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165A0D-C8F1-4BE2-81A3-4589181C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38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AC427-A3B7-4A05-B8DB-6AD97425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97D76B-A412-4A58-9E14-DC28E3945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E8EBA6-7FDE-4804-920F-EDABFA7E9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B7D85E-C40A-487F-AB67-87940CC4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433878-9C6C-4ACF-BE7D-D681154C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A47C9D-0B7A-4E0F-8D44-9E1FC35C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41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CB9080-2ADE-4A0B-97AF-E243F44D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DFCA1F-CFA4-466E-87A3-D31F29AAE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955E67-7BF9-43C7-88BA-9E361F089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3BA8-9A2E-447E-9928-1E7D3433BBDA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7DFA1-6AA7-473F-9DB7-27B28A02B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D5637-884A-43F2-8A08-B238EF0E1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531C-1FD5-4910-8F1C-AB0C46487C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2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16.jpe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15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4.jpeg"/><Relationship Id="rId5" Type="http://schemas.microsoft.com/office/2007/relationships/media" Target="../media/media11.mp3"/><Relationship Id="rId10" Type="http://schemas.openxmlformats.org/officeDocument/2006/relationships/image" Target="../media/image13.jpe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4.mp3"/><Relationship Id="rId7" Type="http://schemas.openxmlformats.org/officeDocument/2006/relationships/image" Target="../media/image18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4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6.mp3"/><Relationship Id="rId7" Type="http://schemas.openxmlformats.org/officeDocument/2006/relationships/image" Target="../media/image20.jpe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6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18.mp3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8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media" Target="../media/media20.mp3"/><Relationship Id="rId7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0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7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5.png"/><Relationship Id="rId5" Type="http://schemas.microsoft.com/office/2007/relationships/media" Target="../media/media8.mp3"/><Relationship Id="rId10" Type="http://schemas.openxmlformats.org/officeDocument/2006/relationships/image" Target="../media/image12.png"/><Relationship Id="rId4" Type="http://schemas.openxmlformats.org/officeDocument/2006/relationships/audio" Target="../media/media7.mp3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095875" cy="1743074"/>
          </a:xfrm>
        </p:spPr>
        <p:txBody>
          <a:bodyPr>
            <a:normAutofit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3: Intervalle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88B1A-718A-40C0-A1C1-B2BD15F1FD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9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Quarten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97AA3E0-968C-445C-8615-E1409D2D013E}"/>
              </a:ext>
            </a:extLst>
          </p:cNvPr>
          <p:cNvSpPr txBox="1"/>
          <p:nvPr/>
        </p:nvSpPr>
        <p:spPr>
          <a:xfrm>
            <a:off x="838199" y="1074656"/>
            <a:ext cx="11032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steigende Quart so-mi ist ein sehr häufiger Melodieanfang – mit dem Sprung vom Dominant- auf den Grundton.</a:t>
            </a:r>
          </a:p>
          <a:p>
            <a:endParaRPr lang="de-DE" dirty="0"/>
          </a:p>
          <a:p>
            <a:r>
              <a:rPr lang="de-DE" dirty="0"/>
              <a:t>Weitere Beispiele in Auswahl: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C7BB8E-BFE2-4B45-B7BE-60A5983F8A37}"/>
              </a:ext>
            </a:extLst>
          </p:cNvPr>
          <p:cNvSpPr txBox="1"/>
          <p:nvPr/>
        </p:nvSpPr>
        <p:spPr>
          <a:xfrm>
            <a:off x="772210" y="2367024"/>
            <a:ext cx="5257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Bekränzt mit Laub (S. 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</a:t>
            </a:r>
            <a:r>
              <a:rPr lang="de-DE" dirty="0" err="1"/>
              <a:t>lust‘ger</a:t>
            </a:r>
            <a:r>
              <a:rPr lang="de-DE" dirty="0"/>
              <a:t> </a:t>
            </a:r>
            <a:r>
              <a:rPr lang="de-DE" dirty="0" err="1"/>
              <a:t>Musikante</a:t>
            </a:r>
            <a:r>
              <a:rPr lang="de-DE" dirty="0"/>
              <a:t> (S. 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Musikant wollt‘ fröhlich sein (S. 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</a:t>
            </a:r>
            <a:r>
              <a:rPr lang="de-DE" dirty="0" err="1"/>
              <a:t>goldnen</a:t>
            </a:r>
            <a:r>
              <a:rPr lang="de-DE" dirty="0"/>
              <a:t> Kreuz, da kehr ich ein (S. 125)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Süden nun sich lenken (S. 173)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 wälz‘ ich ohne Unterlass (S. 259)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Solang man nüchtern ist (S. 264)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</a:t>
            </a:r>
            <a:r>
              <a:rPr lang="de-DE" dirty="0" err="1"/>
              <a:t>han</a:t>
            </a:r>
            <a:r>
              <a:rPr lang="de-DE" dirty="0"/>
              <a:t> geschnitzt das lange Jahr (S. 299)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Beim Rosenwirt am Grabentor (S. 322)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Chevaliers de la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ronde</a:t>
            </a:r>
            <a:r>
              <a:rPr lang="de-DE" dirty="0"/>
              <a:t> (S. 328)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067C66-0F69-4974-825E-CCC7EA16004B}"/>
              </a:ext>
            </a:extLst>
          </p:cNvPr>
          <p:cNvSpPr txBox="1"/>
          <p:nvPr/>
        </p:nvSpPr>
        <p:spPr>
          <a:xfrm>
            <a:off x="6096000" y="2367024"/>
            <a:ext cx="5458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Crambambuli</a:t>
            </a:r>
            <a:r>
              <a:rPr lang="de-DE" dirty="0"/>
              <a:t> (S. 329)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</a:t>
            </a:r>
            <a:r>
              <a:rPr lang="de-DE" dirty="0" err="1"/>
              <a:t>Binschgauer</a:t>
            </a:r>
            <a:r>
              <a:rPr lang="de-DE" dirty="0"/>
              <a:t> wollten wallfahrten gehen (S. 337)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Einst hat mir mein Leibarzt geboten (S. 344)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Ich lobe mir das Burschenleben (S. 356)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schwarzen Walfisch zu </a:t>
            </a:r>
            <a:r>
              <a:rPr lang="de-DE" dirty="0" err="1"/>
              <a:t>Askalon</a:t>
            </a:r>
            <a:r>
              <a:rPr lang="de-DE" dirty="0"/>
              <a:t> (S. 362)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tiefen Keller (S. 363)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 wonnevolle Jugendzeit (S. 374)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Viola, Bass und Geigen (S. 391)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die Welt morgen bringt (S. 395)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kommt dort von der </a:t>
            </a:r>
            <a:r>
              <a:rPr lang="de-DE" dirty="0" err="1"/>
              <a:t>Höh</a:t>
            </a:r>
            <a:r>
              <a:rPr lang="de-DE" dirty="0"/>
              <a:t> (S. 396)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609064-B3D9-46C0-8F2C-167732B8FFD6}"/>
              </a:ext>
            </a:extLst>
          </p:cNvPr>
          <p:cNvSpPr txBox="1"/>
          <p:nvPr/>
        </p:nvSpPr>
        <p:spPr>
          <a:xfrm>
            <a:off x="1102935" y="5901179"/>
            <a:ext cx="60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Übung: alle </a:t>
            </a:r>
            <a:r>
              <a:rPr lang="de-DE" dirty="0" err="1"/>
              <a:t>Melodianfänge</a:t>
            </a:r>
            <a:r>
              <a:rPr lang="de-DE" dirty="0"/>
              <a:t> aus dem Gedächtnis singen.</a:t>
            </a:r>
          </a:p>
        </p:txBody>
      </p:sp>
    </p:spTree>
    <p:extLst>
      <p:ext uri="{BB962C8B-B14F-4D97-AF65-F5344CB8AC3E}">
        <p14:creationId xmlns:p14="http://schemas.microsoft.com/office/powerpoint/2010/main" val="65067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BC12E-FAA5-4E87-B511-59FB57C6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</p:spPr>
        <p:txBody>
          <a:bodyPr/>
          <a:lstStyle/>
          <a:p>
            <a:r>
              <a:rPr lang="de-DE" dirty="0"/>
              <a:t>Quarten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4EA2DA-D8D2-4527-A8EB-852D26D052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7148" r="33602" b="83780"/>
          <a:stretch/>
        </p:blipFill>
        <p:spPr>
          <a:xfrm>
            <a:off x="940612" y="5205953"/>
            <a:ext cx="4241313" cy="968604"/>
          </a:xfrm>
          <a:prstGeom prst="rect">
            <a:avLst/>
          </a:prstGeom>
        </p:spPr>
      </p:pic>
      <p:pic>
        <p:nvPicPr>
          <p:cNvPr id="6" name="Grafik 5" descr="Ein Bild, das Vogel enthält.&#10;&#10;Automatisch generierte Beschreibung">
            <a:extLst>
              <a:ext uri="{FF2B5EF4-FFF2-40B4-BE49-F238E27FC236}">
                <a16:creationId xmlns:a16="http://schemas.microsoft.com/office/drawing/2014/main" id="{2A8DCFE7-E65E-4CB6-973F-4E49D52B4CF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4" t="8213" r="39047" b="83814"/>
          <a:stretch/>
        </p:blipFill>
        <p:spPr>
          <a:xfrm>
            <a:off x="998455" y="3938046"/>
            <a:ext cx="3968190" cy="895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611A04-E31A-4A4C-9782-14963F5DBE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8385" r="47213" b="83780"/>
          <a:stretch/>
        </p:blipFill>
        <p:spPr>
          <a:xfrm>
            <a:off x="838200" y="2813900"/>
            <a:ext cx="3519343" cy="895547"/>
          </a:xfrm>
          <a:prstGeom prst="rect">
            <a:avLst/>
          </a:prstGeom>
        </p:spPr>
      </p:pic>
      <p:pic>
        <p:nvPicPr>
          <p:cNvPr id="10" name="Grafik 9" descr="Ein Bild, das Vogel enthält.&#10;&#10;Automatisch generierte Beschreibung">
            <a:extLst>
              <a:ext uri="{FF2B5EF4-FFF2-40B4-BE49-F238E27FC236}">
                <a16:creationId xmlns:a16="http://schemas.microsoft.com/office/drawing/2014/main" id="{27467174-D0BE-4EA5-A202-DF96E9FA52E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8522" r="38075" b="83780"/>
          <a:stretch/>
        </p:blipFill>
        <p:spPr>
          <a:xfrm>
            <a:off x="847630" y="1545993"/>
            <a:ext cx="4269839" cy="89554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03A1DD9-4687-401C-B239-10917F79F54E}"/>
              </a:ext>
            </a:extLst>
          </p:cNvPr>
          <p:cNvSpPr txBox="1"/>
          <p:nvPr/>
        </p:nvSpPr>
        <p:spPr>
          <a:xfrm>
            <a:off x="1742678" y="2325135"/>
            <a:ext cx="3157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do   so     do    mi          </a:t>
            </a:r>
            <a:r>
              <a:rPr lang="de-DE" sz="1400" dirty="0" err="1"/>
              <a:t>mi</a:t>
            </a:r>
            <a:r>
              <a:rPr lang="de-DE" sz="1400" dirty="0"/>
              <a:t>     </a:t>
            </a:r>
            <a:r>
              <a:rPr lang="de-DE" sz="1400" dirty="0" err="1"/>
              <a:t>re</a:t>
            </a:r>
            <a:r>
              <a:rPr lang="de-DE" sz="1400" dirty="0"/>
              <a:t>    </a:t>
            </a:r>
            <a:r>
              <a:rPr lang="de-DE" sz="1400" dirty="0" err="1"/>
              <a:t>re</a:t>
            </a:r>
            <a:r>
              <a:rPr lang="de-DE" sz="1400" dirty="0"/>
              <a:t>   do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D68BC9-AD25-4ED3-B0D1-573FA82231D3}"/>
              </a:ext>
            </a:extLst>
          </p:cNvPr>
          <p:cNvSpPr txBox="1"/>
          <p:nvPr/>
        </p:nvSpPr>
        <p:spPr>
          <a:xfrm>
            <a:off x="1742677" y="3569919"/>
            <a:ext cx="217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do  so    </a:t>
            </a:r>
            <a:r>
              <a:rPr lang="de-DE" sz="1400" dirty="0" err="1"/>
              <a:t>so</a:t>
            </a:r>
            <a:r>
              <a:rPr lang="de-DE" sz="1400" dirty="0"/>
              <a:t>   do   la    </a:t>
            </a:r>
            <a:r>
              <a:rPr lang="de-DE" sz="1400" dirty="0" err="1"/>
              <a:t>la</a:t>
            </a:r>
            <a:r>
              <a:rPr lang="de-DE" sz="1400" dirty="0"/>
              <a:t>    </a:t>
            </a:r>
            <a:r>
              <a:rPr lang="de-DE" sz="1400" dirty="0" err="1"/>
              <a:t>la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45AE97-E139-4C18-9A34-D92C47564B7E}"/>
              </a:ext>
            </a:extLst>
          </p:cNvPr>
          <p:cNvSpPr txBox="1"/>
          <p:nvPr/>
        </p:nvSpPr>
        <p:spPr>
          <a:xfrm>
            <a:off x="1676689" y="4740054"/>
            <a:ext cx="315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   do       so     la     so    do      mi       </a:t>
            </a:r>
            <a:r>
              <a:rPr lang="de-DE" sz="1400" dirty="0" err="1"/>
              <a:t>fa</a:t>
            </a:r>
            <a:r>
              <a:rPr lang="de-DE" sz="1400" dirty="0"/>
              <a:t>    mi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C3802A-629F-4015-8258-CF7A159BF511}"/>
              </a:ext>
            </a:extLst>
          </p:cNvPr>
          <p:cNvSpPr txBox="1"/>
          <p:nvPr/>
        </p:nvSpPr>
        <p:spPr>
          <a:xfrm>
            <a:off x="1676689" y="6022322"/>
            <a:ext cx="315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do   so         mi  </a:t>
            </a:r>
            <a:r>
              <a:rPr lang="de-DE" sz="1400" dirty="0" err="1"/>
              <a:t>re</a:t>
            </a:r>
            <a:r>
              <a:rPr lang="de-DE" sz="1400" dirty="0"/>
              <a:t>  mi </a:t>
            </a:r>
            <a:r>
              <a:rPr lang="de-DE" sz="1400" dirty="0" err="1"/>
              <a:t>fa</a:t>
            </a:r>
            <a:r>
              <a:rPr lang="de-DE" sz="1400" dirty="0"/>
              <a:t>  so      la </a:t>
            </a:r>
            <a:r>
              <a:rPr lang="de-DE" sz="1400" dirty="0" err="1"/>
              <a:t>ti</a:t>
            </a:r>
            <a:r>
              <a:rPr lang="de-DE" sz="1400" dirty="0"/>
              <a:t>       do 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F6EF79A7-3F91-4088-BF1E-87138B908266}"/>
              </a:ext>
            </a:extLst>
          </p:cNvPr>
          <p:cNvSpPr/>
          <p:nvPr/>
        </p:nvSpPr>
        <p:spPr>
          <a:xfrm rot="1672644">
            <a:off x="1952644" y="1650627"/>
            <a:ext cx="342003" cy="1260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6A534F9-284F-4538-ADDD-68F26A537411}"/>
              </a:ext>
            </a:extLst>
          </p:cNvPr>
          <p:cNvSpPr/>
          <p:nvPr/>
        </p:nvSpPr>
        <p:spPr>
          <a:xfrm rot="1672644">
            <a:off x="1754735" y="2895411"/>
            <a:ext cx="342003" cy="1260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15E37A36-A991-49F3-9DBB-396E9787E5ED}"/>
              </a:ext>
            </a:extLst>
          </p:cNvPr>
          <p:cNvSpPr/>
          <p:nvPr/>
        </p:nvSpPr>
        <p:spPr>
          <a:xfrm rot="1672644">
            <a:off x="2113557" y="4177232"/>
            <a:ext cx="342003" cy="1260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A4D455CC-E772-482E-93AB-E7D7E429DB98}"/>
              </a:ext>
            </a:extLst>
          </p:cNvPr>
          <p:cNvSpPr/>
          <p:nvPr/>
        </p:nvSpPr>
        <p:spPr>
          <a:xfrm rot="1672644">
            <a:off x="1752303" y="5497543"/>
            <a:ext cx="342003" cy="1260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1A4BAF3-1C8B-4AC2-96DF-FF81A665C7D7}"/>
              </a:ext>
            </a:extLst>
          </p:cNvPr>
          <p:cNvSpPr txBox="1"/>
          <p:nvPr/>
        </p:nvSpPr>
        <p:spPr>
          <a:xfrm>
            <a:off x="5709501" y="1408707"/>
            <a:ext cx="2143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zurück zum Grundton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63DD95-E93B-4EF0-9655-CF0867101E0E}"/>
              </a:ext>
            </a:extLst>
          </p:cNvPr>
          <p:cNvSpPr txBox="1"/>
          <p:nvPr/>
        </p:nvSpPr>
        <p:spPr>
          <a:xfrm>
            <a:off x="5709501" y="5205953"/>
            <a:ext cx="230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weiter im Dreiklang</a:t>
            </a:r>
          </a:p>
        </p:txBody>
      </p:sp>
      <p:pic>
        <p:nvPicPr>
          <p:cNvPr id="21" name="CP 001 Anfang">
            <a:hlinkClick r:id="" action="ppaction://media"/>
            <a:extLst>
              <a:ext uri="{FF2B5EF4-FFF2-40B4-BE49-F238E27FC236}">
                <a16:creationId xmlns:a16="http://schemas.microsoft.com/office/drawing/2014/main" id="{651CC0AF-FC83-48E4-8274-75B870A56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12574" y="4104589"/>
            <a:ext cx="609600" cy="609600"/>
          </a:xfrm>
          <a:prstGeom prst="rect">
            <a:avLst/>
          </a:prstGeom>
        </p:spPr>
      </p:pic>
      <p:pic>
        <p:nvPicPr>
          <p:cNvPr id="22" name="CP 008 Anfang">
            <a:hlinkClick r:id="" action="ppaction://media"/>
            <a:extLst>
              <a:ext uri="{FF2B5EF4-FFF2-40B4-BE49-F238E27FC236}">
                <a16:creationId xmlns:a16="http://schemas.microsoft.com/office/drawing/2014/main" id="{8D9470F5-878B-4D04-9101-9FBC71491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12574" y="5758205"/>
            <a:ext cx="609600" cy="609600"/>
          </a:xfrm>
          <a:prstGeom prst="rect">
            <a:avLst/>
          </a:prstGeom>
        </p:spPr>
      </p:pic>
      <p:pic>
        <p:nvPicPr>
          <p:cNvPr id="23" name="CP 038 Anfang">
            <a:hlinkClick r:id="" action="ppaction://media"/>
            <a:extLst>
              <a:ext uri="{FF2B5EF4-FFF2-40B4-BE49-F238E27FC236}">
                <a16:creationId xmlns:a16="http://schemas.microsoft.com/office/drawing/2014/main" id="{B9A6AA5B-B76E-4832-BEE8-47C5F970CC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0578" y="2960319"/>
            <a:ext cx="609600" cy="609600"/>
          </a:xfrm>
          <a:prstGeom prst="rect">
            <a:avLst/>
          </a:prstGeom>
        </p:spPr>
      </p:pic>
      <p:pic>
        <p:nvPicPr>
          <p:cNvPr id="24" name="CP 174 Anfang">
            <a:hlinkClick r:id="" action="ppaction://media"/>
            <a:extLst>
              <a:ext uri="{FF2B5EF4-FFF2-40B4-BE49-F238E27FC236}">
                <a16:creationId xmlns:a16="http://schemas.microsoft.com/office/drawing/2014/main" id="{60A26510-2A37-4C8E-A880-B10BAF9E0C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89403" y="1747261"/>
            <a:ext cx="609600" cy="6096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33C97F7D-3D2C-4C6D-BEBE-59BF4973DFA8}"/>
              </a:ext>
            </a:extLst>
          </p:cNvPr>
          <p:cNvSpPr txBox="1"/>
          <p:nvPr/>
        </p:nvSpPr>
        <p:spPr>
          <a:xfrm>
            <a:off x="7636497" y="3145690"/>
            <a:ext cx="4269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weitere Beispiele: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Lasset heut im edlen Kreis (S. 158)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Nun, da diese alten Herrn (S. 199)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Wandern lieb ich für mein Leben (S. 282)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1419C7-8392-42D8-A484-B8BECB1E317D}"/>
              </a:ext>
            </a:extLst>
          </p:cNvPr>
          <p:cNvSpPr txBox="1"/>
          <p:nvPr/>
        </p:nvSpPr>
        <p:spPr>
          <a:xfrm>
            <a:off x="3316381" y="728555"/>
            <a:ext cx="177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abwärts so -do</a:t>
            </a:r>
          </a:p>
        </p:txBody>
      </p:sp>
    </p:spTree>
    <p:extLst>
      <p:ext uri="{BB962C8B-B14F-4D97-AF65-F5344CB8AC3E}">
        <p14:creationId xmlns:p14="http://schemas.microsoft.com/office/powerpoint/2010/main" val="21405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32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E4E0C-17E6-46A8-B953-B4D583F6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59" y="495666"/>
            <a:ext cx="10515600" cy="1325563"/>
          </a:xfrm>
        </p:spPr>
        <p:txBody>
          <a:bodyPr/>
          <a:lstStyle/>
          <a:p>
            <a:r>
              <a:rPr lang="de-DE" dirty="0"/>
              <a:t>Quarten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40908E-B478-4F17-B715-D683B66BF101}"/>
              </a:ext>
            </a:extLst>
          </p:cNvPr>
          <p:cNvSpPr txBox="1"/>
          <p:nvPr/>
        </p:nvSpPr>
        <p:spPr>
          <a:xfrm>
            <a:off x="3968685" y="1027906"/>
            <a:ext cx="609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Moll: aufwärts mi-la  (Moll-Grundton = la, Dominantton = mi)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54B31B-AF68-44C0-80E4-D4A6939E0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7973" r="35158" b="83092"/>
          <a:stretch/>
        </p:blipFill>
        <p:spPr>
          <a:xfrm>
            <a:off x="1818587" y="4050294"/>
            <a:ext cx="5185467" cy="1191010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4A128337-9AEE-4872-AADE-1ADD834147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8522" r="38269" b="82818"/>
          <a:stretch/>
        </p:blipFill>
        <p:spPr>
          <a:xfrm>
            <a:off x="1818587" y="1956327"/>
            <a:ext cx="4618394" cy="1097958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8FF4ECD-D9F7-4757-A25F-12978CFA87FA}"/>
              </a:ext>
            </a:extLst>
          </p:cNvPr>
          <p:cNvCxnSpPr>
            <a:cxnSpLocks/>
          </p:cNvCxnSpPr>
          <p:nvPr/>
        </p:nvCxnSpPr>
        <p:spPr>
          <a:xfrm flipV="1">
            <a:off x="1545996" y="2362904"/>
            <a:ext cx="876692" cy="365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D5868DC-EF9A-4006-8682-DBC25A242A33}"/>
              </a:ext>
            </a:extLst>
          </p:cNvPr>
          <p:cNvSpPr txBox="1"/>
          <p:nvPr/>
        </p:nvSpPr>
        <p:spPr>
          <a:xfrm>
            <a:off x="706616" y="2399607"/>
            <a:ext cx="1282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letztes Kreuz = </a:t>
            </a:r>
            <a:r>
              <a:rPr lang="de-DE" sz="1400" dirty="0" err="1"/>
              <a:t>ti</a:t>
            </a:r>
            <a:br>
              <a:rPr lang="de-DE" sz="1400" dirty="0"/>
            </a:br>
            <a:r>
              <a:rPr lang="de-DE" sz="1400" dirty="0"/>
              <a:t>la=h &gt; h-Moll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82F557-BED2-457B-AF21-4AC37B547337}"/>
              </a:ext>
            </a:extLst>
          </p:cNvPr>
          <p:cNvSpPr txBox="1"/>
          <p:nvPr/>
        </p:nvSpPr>
        <p:spPr>
          <a:xfrm>
            <a:off x="2998531" y="2834667"/>
            <a:ext cx="3267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        la      </a:t>
            </a:r>
            <a:r>
              <a:rPr lang="de-DE" sz="1400" dirty="0" err="1"/>
              <a:t>la</a:t>
            </a:r>
            <a:r>
              <a:rPr lang="de-DE" sz="1400" dirty="0"/>
              <a:t>       </a:t>
            </a:r>
            <a:r>
              <a:rPr lang="de-DE" sz="1400" dirty="0" err="1"/>
              <a:t>ti</a:t>
            </a:r>
            <a:r>
              <a:rPr lang="de-DE" sz="1400" dirty="0"/>
              <a:t>      </a:t>
            </a:r>
            <a:r>
              <a:rPr lang="de-DE" sz="1400" dirty="0" err="1"/>
              <a:t>ti</a:t>
            </a:r>
            <a:r>
              <a:rPr lang="de-DE" sz="1400" dirty="0"/>
              <a:t>          do   </a:t>
            </a:r>
            <a:r>
              <a:rPr lang="de-DE" sz="1400" dirty="0" err="1"/>
              <a:t>re</a:t>
            </a:r>
            <a:r>
              <a:rPr lang="de-DE" sz="1400" dirty="0"/>
              <a:t>   mi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3A6ADA-DCEB-48BD-82B2-BF5909D8DEFB}"/>
              </a:ext>
            </a:extLst>
          </p:cNvPr>
          <p:cNvSpPr txBox="1"/>
          <p:nvPr/>
        </p:nvSpPr>
        <p:spPr>
          <a:xfrm>
            <a:off x="697189" y="4129913"/>
            <a:ext cx="1291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kein Vorzeichen &gt;&gt; C=do, E=mi</a:t>
            </a:r>
            <a:br>
              <a:rPr lang="de-DE" sz="1400" dirty="0"/>
            </a:br>
            <a:r>
              <a:rPr lang="de-DE" sz="1400" dirty="0"/>
              <a:t>la=a &gt; a-Moll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C77DDC-089B-4776-B9D5-82BF50789DEC}"/>
              </a:ext>
            </a:extLst>
          </p:cNvPr>
          <p:cNvSpPr txBox="1"/>
          <p:nvPr/>
        </p:nvSpPr>
        <p:spPr>
          <a:xfrm>
            <a:off x="2875082" y="5087415"/>
            <a:ext cx="421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         la      </a:t>
            </a:r>
            <a:r>
              <a:rPr lang="de-DE" sz="1400" dirty="0" err="1"/>
              <a:t>la</a:t>
            </a:r>
            <a:r>
              <a:rPr lang="de-DE" sz="1400" dirty="0"/>
              <a:t>    si        la         </a:t>
            </a:r>
            <a:r>
              <a:rPr lang="de-DE" sz="1400" dirty="0" err="1"/>
              <a:t>ti</a:t>
            </a:r>
            <a:r>
              <a:rPr lang="de-DE" sz="1400" dirty="0"/>
              <a:t>          do      la      </a:t>
            </a:r>
            <a:r>
              <a:rPr lang="de-DE" sz="1400" dirty="0" err="1"/>
              <a:t>ti</a:t>
            </a:r>
            <a:endParaRPr lang="de-DE" sz="14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1E9C963-417C-4102-B8BB-CADA6469B354}"/>
              </a:ext>
            </a:extLst>
          </p:cNvPr>
          <p:cNvSpPr/>
          <p:nvPr/>
        </p:nvSpPr>
        <p:spPr>
          <a:xfrm rot="19945171">
            <a:off x="3260242" y="2292019"/>
            <a:ext cx="395925" cy="89289"/>
          </a:xfrm>
          <a:prstGeom prst="rightArrow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D5ACDE1-983D-40E2-8767-6D6D566351B3}"/>
              </a:ext>
            </a:extLst>
          </p:cNvPr>
          <p:cNvSpPr/>
          <p:nvPr/>
        </p:nvSpPr>
        <p:spPr>
          <a:xfrm rot="19945171">
            <a:off x="3137577" y="4521085"/>
            <a:ext cx="395925" cy="89289"/>
          </a:xfrm>
          <a:prstGeom prst="rightArrow">
            <a:avLst/>
          </a:pr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565DA93-F82F-4A8C-AD2E-3A261BD8C594}"/>
              </a:ext>
            </a:extLst>
          </p:cNvPr>
          <p:cNvCxnSpPr>
            <a:cxnSpLocks/>
          </p:cNvCxnSpPr>
          <p:nvPr/>
        </p:nvCxnSpPr>
        <p:spPr>
          <a:xfrm flipH="1" flipV="1">
            <a:off x="4279769" y="5283350"/>
            <a:ext cx="1357461" cy="502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C4E00B9-4FDA-48E5-BA14-DA230944DA89}"/>
              </a:ext>
            </a:extLst>
          </p:cNvPr>
          <p:cNvSpPr txBox="1"/>
          <p:nvPr/>
        </p:nvSpPr>
        <p:spPr>
          <a:xfrm>
            <a:off x="5891753" y="5631762"/>
            <a:ext cx="495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Erhöhung von so zu si &gt;&gt; Leitton zum Grundton la</a:t>
            </a:r>
          </a:p>
        </p:txBody>
      </p:sp>
      <p:pic>
        <p:nvPicPr>
          <p:cNvPr id="24" name="CP 037 Anfang">
            <a:hlinkClick r:id="" action="ppaction://media"/>
            <a:extLst>
              <a:ext uri="{FF2B5EF4-FFF2-40B4-BE49-F238E27FC236}">
                <a16:creationId xmlns:a16="http://schemas.microsoft.com/office/drawing/2014/main" id="{8C3BFF94-ABF1-4FB4-B84A-7C0B5EB33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8302" y="2031863"/>
            <a:ext cx="609600" cy="609600"/>
          </a:xfrm>
          <a:prstGeom prst="rect">
            <a:avLst/>
          </a:prstGeom>
        </p:spPr>
      </p:pic>
      <p:pic>
        <p:nvPicPr>
          <p:cNvPr id="25" name="CP 079 Anfang">
            <a:hlinkClick r:id="" action="ppaction://media"/>
            <a:extLst>
              <a:ext uri="{FF2B5EF4-FFF2-40B4-BE49-F238E27FC236}">
                <a16:creationId xmlns:a16="http://schemas.microsoft.com/office/drawing/2014/main" id="{DEA672D8-79F8-44D9-8D9C-4A8B05B150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7902" y="4237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4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7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8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FBE26-0CCE-481F-95CA-C3371CD2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A2447-00FE-474E-B422-B0CEFDD73D2A}"/>
              </a:ext>
            </a:extLst>
          </p:cNvPr>
          <p:cNvSpPr txBox="1"/>
          <p:nvPr/>
        </p:nvSpPr>
        <p:spPr>
          <a:xfrm>
            <a:off x="3469064" y="1225485"/>
            <a:ext cx="495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Moll: abwärts la-mi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33874D45-B094-4031-8420-85F3146EFF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8247" r="36130" b="83529"/>
          <a:stretch/>
        </p:blipFill>
        <p:spPr>
          <a:xfrm>
            <a:off x="1531658" y="1904770"/>
            <a:ext cx="5209880" cy="1137618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69098D0E-0AE5-4C3F-BA68-B2D00545C1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8470" r="5021" b="83367"/>
          <a:stretch/>
        </p:blipFill>
        <p:spPr>
          <a:xfrm>
            <a:off x="1456047" y="3963972"/>
            <a:ext cx="8559259" cy="11631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70B751E-7BDD-4C99-B89F-0C4D5AEA1467}"/>
              </a:ext>
            </a:extLst>
          </p:cNvPr>
          <p:cNvSpPr txBox="1"/>
          <p:nvPr/>
        </p:nvSpPr>
        <p:spPr>
          <a:xfrm>
            <a:off x="729986" y="2780778"/>
            <a:ext cx="145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letztes Kreuz = </a:t>
            </a:r>
            <a:r>
              <a:rPr lang="de-DE" sz="1400" dirty="0" err="1"/>
              <a:t>ti</a:t>
            </a:r>
            <a:br>
              <a:rPr lang="de-DE" sz="1400" dirty="0"/>
            </a:br>
            <a:r>
              <a:rPr lang="de-DE" sz="1400" dirty="0"/>
              <a:t>la=h &gt; h-Moll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69166A5-AE0F-47B8-A4EF-B16379F9C32E}"/>
              </a:ext>
            </a:extLst>
          </p:cNvPr>
          <p:cNvCxnSpPr>
            <a:cxnSpLocks/>
          </p:cNvCxnSpPr>
          <p:nvPr/>
        </p:nvCxnSpPr>
        <p:spPr>
          <a:xfrm flipV="1">
            <a:off x="1305416" y="2392532"/>
            <a:ext cx="876692" cy="365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B0C4320-1C33-405A-A82D-83F096550FAC}"/>
              </a:ext>
            </a:extLst>
          </p:cNvPr>
          <p:cNvCxnSpPr>
            <a:cxnSpLocks/>
          </p:cNvCxnSpPr>
          <p:nvPr/>
        </p:nvCxnSpPr>
        <p:spPr>
          <a:xfrm flipV="1">
            <a:off x="1172366" y="4421274"/>
            <a:ext cx="876692" cy="365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905439C-666C-4445-BF28-580D8D76189A}"/>
              </a:ext>
            </a:extLst>
          </p:cNvPr>
          <p:cNvSpPr txBox="1"/>
          <p:nvPr/>
        </p:nvSpPr>
        <p:spPr>
          <a:xfrm>
            <a:off x="769808" y="4865476"/>
            <a:ext cx="168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zweitletztes Be = do,</a:t>
            </a:r>
            <a:br>
              <a:rPr lang="de-DE" sz="1400" dirty="0"/>
            </a:br>
            <a:r>
              <a:rPr lang="de-DE" sz="1400" dirty="0"/>
              <a:t>la=g &gt;&gt; g-Moll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5ADB52D-CE54-43D9-B0A6-D48B73F9186C}"/>
              </a:ext>
            </a:extLst>
          </p:cNvPr>
          <p:cNvSpPr txBox="1"/>
          <p:nvPr/>
        </p:nvSpPr>
        <p:spPr>
          <a:xfrm>
            <a:off x="2759696" y="2823793"/>
            <a:ext cx="377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       mi    </a:t>
            </a:r>
            <a:r>
              <a:rPr lang="de-DE" sz="1600" dirty="0" err="1"/>
              <a:t>fa</a:t>
            </a:r>
            <a:r>
              <a:rPr lang="de-DE" sz="1600" dirty="0"/>
              <a:t>     </a:t>
            </a:r>
            <a:r>
              <a:rPr lang="de-DE" sz="1600" dirty="0" err="1"/>
              <a:t>re</a:t>
            </a:r>
            <a:r>
              <a:rPr lang="de-DE" sz="1600" dirty="0"/>
              <a:t>  </a:t>
            </a:r>
            <a:r>
              <a:rPr lang="de-DE" sz="1600" dirty="0" err="1"/>
              <a:t>re</a:t>
            </a:r>
            <a:r>
              <a:rPr lang="de-DE" sz="1600" dirty="0"/>
              <a:t>        mi      do     </a:t>
            </a:r>
            <a:r>
              <a:rPr lang="de-DE" sz="1600" dirty="0" err="1"/>
              <a:t>re</a:t>
            </a:r>
            <a:r>
              <a:rPr lang="de-DE" sz="1600" dirty="0"/>
              <a:t>     </a:t>
            </a:r>
            <a:r>
              <a:rPr lang="de-DE" sz="1600" dirty="0" err="1"/>
              <a:t>fa</a:t>
            </a: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0DB7C0-7BF3-4A37-ABC5-489D01A5EBF7}"/>
              </a:ext>
            </a:extLst>
          </p:cNvPr>
          <p:cNvSpPr txBox="1"/>
          <p:nvPr/>
        </p:nvSpPr>
        <p:spPr>
          <a:xfrm>
            <a:off x="2648932" y="4888559"/>
            <a:ext cx="736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la      mi    </a:t>
            </a:r>
            <a:r>
              <a:rPr lang="de-DE" sz="1600" dirty="0" err="1"/>
              <a:t>mi</a:t>
            </a:r>
            <a:r>
              <a:rPr lang="de-DE" sz="1600" dirty="0"/>
              <a:t>    la     mi        </a:t>
            </a:r>
            <a:r>
              <a:rPr lang="de-DE" sz="1600" dirty="0" err="1"/>
              <a:t>ti</a:t>
            </a:r>
            <a:r>
              <a:rPr lang="de-DE" sz="1600" dirty="0"/>
              <a:t>      mi    </a:t>
            </a:r>
            <a:r>
              <a:rPr lang="de-DE" sz="1600" dirty="0" err="1"/>
              <a:t>ti</a:t>
            </a:r>
            <a:r>
              <a:rPr lang="de-DE" dirty="0"/>
              <a:t>      mi  </a:t>
            </a:r>
            <a:r>
              <a:rPr lang="de-DE" dirty="0" err="1"/>
              <a:t>mi</a:t>
            </a:r>
            <a:r>
              <a:rPr lang="de-DE" dirty="0"/>
              <a:t>     do    la   </a:t>
            </a:r>
            <a:r>
              <a:rPr lang="de-DE" dirty="0" err="1"/>
              <a:t>ti</a:t>
            </a:r>
            <a:r>
              <a:rPr lang="de-DE" dirty="0"/>
              <a:t>   do   la   do   </a:t>
            </a:r>
            <a:r>
              <a:rPr lang="de-DE" dirty="0" err="1"/>
              <a:t>re</a:t>
            </a:r>
            <a:r>
              <a:rPr lang="de-DE" dirty="0"/>
              <a:t>     </a:t>
            </a:r>
            <a:r>
              <a:rPr lang="de-DE" dirty="0" err="1"/>
              <a:t>ti</a:t>
            </a:r>
            <a:r>
              <a:rPr lang="de-DE" dirty="0"/>
              <a:t>  </a:t>
            </a:r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9BAF0180-5436-4139-B83B-B1F81438703F}"/>
              </a:ext>
            </a:extLst>
          </p:cNvPr>
          <p:cNvSpPr/>
          <p:nvPr/>
        </p:nvSpPr>
        <p:spPr>
          <a:xfrm rot="5400000">
            <a:off x="3291842" y="3803289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3FC09A41-7D20-4FC0-B731-E81F9992B505}"/>
              </a:ext>
            </a:extLst>
          </p:cNvPr>
          <p:cNvSpPr/>
          <p:nvPr/>
        </p:nvSpPr>
        <p:spPr>
          <a:xfrm rot="5400000">
            <a:off x="6244753" y="3817695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EEB4B419-B317-4A90-9A06-9B97DADB6E5D}"/>
              </a:ext>
            </a:extLst>
          </p:cNvPr>
          <p:cNvSpPr/>
          <p:nvPr/>
        </p:nvSpPr>
        <p:spPr>
          <a:xfrm rot="5400000">
            <a:off x="8513233" y="3817694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332AB344-A985-446D-9834-176081FA4311}"/>
              </a:ext>
            </a:extLst>
          </p:cNvPr>
          <p:cNvSpPr/>
          <p:nvPr/>
        </p:nvSpPr>
        <p:spPr>
          <a:xfrm rot="5400000">
            <a:off x="7499338" y="3817694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3045C6-EE19-484C-BE86-7DF393E3C4C8}"/>
              </a:ext>
            </a:extLst>
          </p:cNvPr>
          <p:cNvSpPr txBox="1"/>
          <p:nvPr/>
        </p:nvSpPr>
        <p:spPr>
          <a:xfrm>
            <a:off x="3140003" y="3696399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6EDA65-0863-41F3-AE06-6E51B273FE9F}"/>
              </a:ext>
            </a:extLst>
          </p:cNvPr>
          <p:cNvSpPr txBox="1"/>
          <p:nvPr/>
        </p:nvSpPr>
        <p:spPr>
          <a:xfrm>
            <a:off x="6084069" y="3667581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564C305-B2D6-4915-8D84-A5057AC1A0F6}"/>
              </a:ext>
            </a:extLst>
          </p:cNvPr>
          <p:cNvSpPr txBox="1"/>
          <p:nvPr/>
        </p:nvSpPr>
        <p:spPr>
          <a:xfrm>
            <a:off x="7338654" y="3677562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63DE8B-4226-4F6F-B474-796F6952967C}"/>
              </a:ext>
            </a:extLst>
          </p:cNvPr>
          <p:cNvSpPr txBox="1"/>
          <p:nvPr/>
        </p:nvSpPr>
        <p:spPr>
          <a:xfrm>
            <a:off x="8343706" y="3691686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  <p:pic>
        <p:nvPicPr>
          <p:cNvPr id="22" name="CP 040 Anfang">
            <a:hlinkClick r:id="" action="ppaction://media"/>
            <a:extLst>
              <a:ext uri="{FF2B5EF4-FFF2-40B4-BE49-F238E27FC236}">
                <a16:creationId xmlns:a16="http://schemas.microsoft.com/office/drawing/2014/main" id="{48FCB045-265E-4DA5-AD5D-0F88A49A0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5536" y="2081587"/>
            <a:ext cx="609600" cy="609600"/>
          </a:xfrm>
          <a:prstGeom prst="rect">
            <a:avLst/>
          </a:prstGeom>
        </p:spPr>
      </p:pic>
      <p:pic>
        <p:nvPicPr>
          <p:cNvPr id="23" name="CP 081 Anfang">
            <a:hlinkClick r:id="" action="ppaction://media"/>
            <a:extLst>
              <a:ext uri="{FF2B5EF4-FFF2-40B4-BE49-F238E27FC236}">
                <a16:creationId xmlns:a16="http://schemas.microsoft.com/office/drawing/2014/main" id="{E38C161D-5954-4509-8249-D594785359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2668" y="4182239"/>
            <a:ext cx="609600" cy="6096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6AE766-0A84-4E60-AF83-2E168D3B7582}"/>
              </a:ext>
            </a:extLst>
          </p:cNvPr>
          <p:cNvCxnSpPr>
            <a:cxnSpLocks/>
          </p:cNvCxnSpPr>
          <p:nvPr/>
        </p:nvCxnSpPr>
        <p:spPr>
          <a:xfrm flipV="1">
            <a:off x="4444738" y="4463782"/>
            <a:ext cx="400639" cy="17460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C1C6B1F-661B-420D-BE40-BC2A8F80073C}"/>
              </a:ext>
            </a:extLst>
          </p:cNvPr>
          <p:cNvCxnSpPr>
            <a:cxnSpLocks/>
          </p:cNvCxnSpPr>
          <p:nvPr/>
        </p:nvCxnSpPr>
        <p:spPr>
          <a:xfrm flipV="1">
            <a:off x="6556264" y="4443404"/>
            <a:ext cx="334730" cy="18354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4664E31-1ABC-4F89-9476-BF83CC2573E9}"/>
              </a:ext>
            </a:extLst>
          </p:cNvPr>
          <p:cNvCxnSpPr/>
          <p:nvPr/>
        </p:nvCxnSpPr>
        <p:spPr>
          <a:xfrm>
            <a:off x="4645057" y="4545529"/>
            <a:ext cx="0" cy="1185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19A892DB-75C3-475A-8CAB-D54D48BBC1F1}"/>
              </a:ext>
            </a:extLst>
          </p:cNvPr>
          <p:cNvCxnSpPr/>
          <p:nvPr/>
        </p:nvCxnSpPr>
        <p:spPr>
          <a:xfrm>
            <a:off x="6714789" y="4530737"/>
            <a:ext cx="0" cy="1185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19372F0-276B-45FF-84B0-B503D5AD3DEB}"/>
              </a:ext>
            </a:extLst>
          </p:cNvPr>
          <p:cNvSpPr txBox="1"/>
          <p:nvPr/>
        </p:nvSpPr>
        <p:spPr>
          <a:xfrm>
            <a:off x="4288319" y="5679338"/>
            <a:ext cx="94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Quinte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F10D370-A418-4644-93D3-533DCF4A9BDA}"/>
              </a:ext>
            </a:extLst>
          </p:cNvPr>
          <p:cNvSpPr txBox="1"/>
          <p:nvPr/>
        </p:nvSpPr>
        <p:spPr>
          <a:xfrm>
            <a:off x="6236585" y="5679338"/>
            <a:ext cx="174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kleine Sexte</a:t>
            </a:r>
          </a:p>
        </p:txBody>
      </p:sp>
    </p:spTree>
    <p:extLst>
      <p:ext uri="{BB962C8B-B14F-4D97-AF65-F5344CB8AC3E}">
        <p14:creationId xmlns:p14="http://schemas.microsoft.com/office/powerpoint/2010/main" val="38841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7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0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5A012-2ADF-4981-B4D3-F3F8A434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Sexten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24E578-A9D4-4EA4-BABD-F1D7DCE2E37E}"/>
              </a:ext>
            </a:extLst>
          </p:cNvPr>
          <p:cNvSpPr txBox="1"/>
          <p:nvPr/>
        </p:nvSpPr>
        <p:spPr>
          <a:xfrm>
            <a:off x="3638746" y="1187777"/>
            <a:ext cx="759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Sexte aufwärts in Dur: so – mi (enthält nur den Halbtonschritt </a:t>
            </a:r>
            <a:r>
              <a:rPr lang="de-DE" dirty="0" err="1"/>
              <a:t>ti</a:t>
            </a:r>
            <a:r>
              <a:rPr lang="de-DE" dirty="0"/>
              <a:t>-do)</a:t>
            </a:r>
          </a:p>
        </p:txBody>
      </p:sp>
      <p:pic>
        <p:nvPicPr>
          <p:cNvPr id="5" name="Grafik 4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A80A86F5-3331-47AD-AE68-9A8732B879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7148" r="15131" b="82680"/>
          <a:stretch/>
        </p:blipFill>
        <p:spPr>
          <a:xfrm>
            <a:off x="838199" y="1670672"/>
            <a:ext cx="6397831" cy="1223357"/>
          </a:xfrm>
          <a:prstGeom prst="rect">
            <a:avLst/>
          </a:prstGeom>
        </p:spPr>
      </p:pic>
      <p:pic>
        <p:nvPicPr>
          <p:cNvPr id="6" name="CP 107 Anfang">
            <a:hlinkClick r:id="" action="ppaction://media"/>
            <a:extLst>
              <a:ext uri="{FF2B5EF4-FFF2-40B4-BE49-F238E27FC236}">
                <a16:creationId xmlns:a16="http://schemas.microsoft.com/office/drawing/2014/main" id="{95512130-C0A7-4FE6-AA3A-56FA8CAB0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9130" y="1987558"/>
            <a:ext cx="609600" cy="609600"/>
          </a:xfrm>
          <a:prstGeom prst="rect">
            <a:avLst/>
          </a:prstGeom>
        </p:spPr>
      </p:pic>
      <p:pic>
        <p:nvPicPr>
          <p:cNvPr id="8" name="Grafik 7" descr="Ein Bild, das Vogel enthält.&#10;&#10;Automatisch generierte Beschreibung">
            <a:extLst>
              <a:ext uri="{FF2B5EF4-FFF2-40B4-BE49-F238E27FC236}">
                <a16:creationId xmlns:a16="http://schemas.microsoft.com/office/drawing/2014/main" id="{5597163D-C00B-4D27-AF81-284E2D2A52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7973" r="38852" b="82680"/>
          <a:stretch/>
        </p:blipFill>
        <p:spPr>
          <a:xfrm>
            <a:off x="967098" y="3621063"/>
            <a:ext cx="4406901" cy="1157025"/>
          </a:xfrm>
          <a:prstGeom prst="rect">
            <a:avLst/>
          </a:prstGeom>
        </p:spPr>
      </p:pic>
      <p:pic>
        <p:nvPicPr>
          <p:cNvPr id="9" name="CP 118 Anfang">
            <a:hlinkClick r:id="" action="ppaction://media"/>
            <a:extLst>
              <a:ext uri="{FF2B5EF4-FFF2-40B4-BE49-F238E27FC236}">
                <a16:creationId xmlns:a16="http://schemas.microsoft.com/office/drawing/2014/main" id="{6FDC2E7F-7291-4E3C-A8BA-9ED33AE31B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4025" y="3819816"/>
            <a:ext cx="609600" cy="609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FF4E29B-B9E2-4973-A9A0-29BE2EC96CC8}"/>
              </a:ext>
            </a:extLst>
          </p:cNvPr>
          <p:cNvSpPr txBox="1"/>
          <p:nvPr/>
        </p:nvSpPr>
        <p:spPr>
          <a:xfrm>
            <a:off x="1781666" y="2699631"/>
            <a:ext cx="5203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</a:t>
            </a:r>
            <a:r>
              <a:rPr lang="de-DE" sz="1600" dirty="0" err="1"/>
              <a:t>so</a:t>
            </a:r>
            <a:r>
              <a:rPr lang="de-DE" sz="1600" dirty="0"/>
              <a:t>  mi  </a:t>
            </a:r>
            <a:r>
              <a:rPr lang="de-DE" sz="1600" dirty="0" err="1"/>
              <a:t>mi</a:t>
            </a:r>
            <a:r>
              <a:rPr lang="de-DE" sz="1600" dirty="0"/>
              <a:t>      </a:t>
            </a:r>
            <a:r>
              <a:rPr lang="de-DE" sz="1600" dirty="0" err="1"/>
              <a:t>fa</a:t>
            </a:r>
            <a:r>
              <a:rPr lang="de-DE" sz="1600" dirty="0"/>
              <a:t>  so   mi  </a:t>
            </a:r>
            <a:r>
              <a:rPr lang="de-DE" sz="1600" dirty="0" err="1"/>
              <a:t>mi</a:t>
            </a:r>
            <a:r>
              <a:rPr lang="de-DE" sz="1600" dirty="0"/>
              <a:t>       so   </a:t>
            </a:r>
            <a:r>
              <a:rPr lang="de-DE" sz="1600" dirty="0" err="1"/>
              <a:t>so</a:t>
            </a:r>
            <a:r>
              <a:rPr lang="de-DE" sz="1600" dirty="0"/>
              <a:t>  mi  </a:t>
            </a:r>
            <a:r>
              <a:rPr lang="de-DE" sz="1600" dirty="0" err="1"/>
              <a:t>mi</a:t>
            </a:r>
            <a:r>
              <a:rPr lang="de-DE" sz="1600" dirty="0"/>
              <a:t>      </a:t>
            </a:r>
            <a:r>
              <a:rPr lang="de-DE" sz="1600" dirty="0" err="1"/>
              <a:t>re</a:t>
            </a:r>
            <a:r>
              <a:rPr lang="de-DE" sz="1600" dirty="0"/>
              <a:t>  </a:t>
            </a:r>
            <a:r>
              <a:rPr lang="de-DE" sz="1600" dirty="0" err="1"/>
              <a:t>re</a:t>
            </a:r>
            <a:r>
              <a:rPr lang="de-DE" sz="1600" dirty="0"/>
              <a:t>   do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77BC453-5CAA-47DD-9F67-E9B50B606D23}"/>
              </a:ext>
            </a:extLst>
          </p:cNvPr>
          <p:cNvSpPr txBox="1"/>
          <p:nvPr/>
        </p:nvSpPr>
        <p:spPr>
          <a:xfrm>
            <a:off x="2026763" y="4557867"/>
            <a:ext cx="330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    mi    </a:t>
            </a:r>
            <a:r>
              <a:rPr lang="de-DE" sz="1600" dirty="0" err="1"/>
              <a:t>re</a:t>
            </a:r>
            <a:r>
              <a:rPr lang="de-DE" sz="1600" dirty="0"/>
              <a:t>    do    mi      so     mi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F1E3E4FC-E170-464E-8D56-6829A13C3253}"/>
              </a:ext>
            </a:extLst>
          </p:cNvPr>
          <p:cNvSpPr/>
          <p:nvPr/>
        </p:nvSpPr>
        <p:spPr>
          <a:xfrm rot="19827429">
            <a:off x="2214956" y="1936899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EA97A4B7-CACF-4C84-8621-84814B675935}"/>
              </a:ext>
            </a:extLst>
          </p:cNvPr>
          <p:cNvSpPr/>
          <p:nvPr/>
        </p:nvSpPr>
        <p:spPr>
          <a:xfrm rot="19827429">
            <a:off x="4993442" y="1997422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BDC1AC83-2281-400F-B95A-2EE3AECD054B}"/>
              </a:ext>
            </a:extLst>
          </p:cNvPr>
          <p:cNvSpPr/>
          <p:nvPr/>
        </p:nvSpPr>
        <p:spPr>
          <a:xfrm rot="19827429">
            <a:off x="2372412" y="4029991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ckige Klammer links 22">
            <a:extLst>
              <a:ext uri="{FF2B5EF4-FFF2-40B4-BE49-F238E27FC236}">
                <a16:creationId xmlns:a16="http://schemas.microsoft.com/office/drawing/2014/main" id="{54C70AC2-2499-4ABA-A50D-7E532FD9A195}"/>
              </a:ext>
            </a:extLst>
          </p:cNvPr>
          <p:cNvSpPr/>
          <p:nvPr/>
        </p:nvSpPr>
        <p:spPr>
          <a:xfrm rot="5400000" flipH="1">
            <a:off x="4157393" y="4207384"/>
            <a:ext cx="143525" cy="1521599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3B705C3-21D6-47C7-8069-5AE5FEDCF9FB}"/>
              </a:ext>
            </a:extLst>
          </p:cNvPr>
          <p:cNvSpPr txBox="1"/>
          <p:nvPr/>
        </p:nvSpPr>
        <p:spPr>
          <a:xfrm>
            <a:off x="3553550" y="5055877"/>
            <a:ext cx="135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Dur-Dreiklang</a:t>
            </a:r>
          </a:p>
        </p:txBody>
      </p:sp>
      <p:sp>
        <p:nvSpPr>
          <p:cNvPr id="25" name="Geschweifte Klammer links 24">
            <a:extLst>
              <a:ext uri="{FF2B5EF4-FFF2-40B4-BE49-F238E27FC236}">
                <a16:creationId xmlns:a16="http://schemas.microsoft.com/office/drawing/2014/main" id="{BDB84D0A-B43E-4B13-91B8-22EDEC2FEF6D}"/>
              </a:ext>
            </a:extLst>
          </p:cNvPr>
          <p:cNvSpPr/>
          <p:nvPr/>
        </p:nvSpPr>
        <p:spPr>
          <a:xfrm rot="5400000">
            <a:off x="2927809" y="3391609"/>
            <a:ext cx="179822" cy="638736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CB280B-1DC9-48B1-907F-B90EFA227117}"/>
              </a:ext>
            </a:extLst>
          </p:cNvPr>
          <p:cNvSpPr txBox="1"/>
          <p:nvPr/>
        </p:nvSpPr>
        <p:spPr>
          <a:xfrm>
            <a:off x="2682285" y="3167558"/>
            <a:ext cx="128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große Punktierung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2632D30-6427-4F2F-82A2-3AA7131D5162}"/>
              </a:ext>
            </a:extLst>
          </p:cNvPr>
          <p:cNvCxnSpPr>
            <a:cxnSpLocks/>
          </p:cNvCxnSpPr>
          <p:nvPr/>
        </p:nvCxnSpPr>
        <p:spPr>
          <a:xfrm>
            <a:off x="838986" y="1640264"/>
            <a:ext cx="566458" cy="3897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5E33B9DF-9C89-42EF-87BE-15D170E5581B}"/>
              </a:ext>
            </a:extLst>
          </p:cNvPr>
          <p:cNvCxnSpPr>
            <a:cxnSpLocks/>
          </p:cNvCxnSpPr>
          <p:nvPr/>
        </p:nvCxnSpPr>
        <p:spPr>
          <a:xfrm>
            <a:off x="838198" y="3621063"/>
            <a:ext cx="604952" cy="3094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0A54C5F9-C1E0-48D1-9011-E92B17B1D890}"/>
              </a:ext>
            </a:extLst>
          </p:cNvPr>
          <p:cNvSpPr txBox="1"/>
          <p:nvPr/>
        </p:nvSpPr>
        <p:spPr>
          <a:xfrm>
            <a:off x="919997" y="1325433"/>
            <a:ext cx="14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letztes Kreuz </a:t>
            </a:r>
            <a:r>
              <a:rPr lang="de-DE" sz="1200" dirty="0" err="1"/>
              <a:t>fis</a:t>
            </a:r>
            <a:r>
              <a:rPr lang="de-DE" sz="1200" dirty="0"/>
              <a:t> = </a:t>
            </a:r>
            <a:r>
              <a:rPr lang="de-DE" sz="1200" dirty="0" err="1"/>
              <a:t>ti</a:t>
            </a:r>
            <a:r>
              <a:rPr lang="de-DE" sz="1200" dirty="0"/>
              <a:t> &gt; G = do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E7ED52D-5CAC-4D3A-A3B0-DCAB47C1CCBF}"/>
              </a:ext>
            </a:extLst>
          </p:cNvPr>
          <p:cNvSpPr txBox="1"/>
          <p:nvPr/>
        </p:nvSpPr>
        <p:spPr>
          <a:xfrm>
            <a:off x="523523" y="3319118"/>
            <a:ext cx="1845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zweitletztes Be = Es = do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44352B-BF7F-452C-B03C-5B8E55C534F7}"/>
              </a:ext>
            </a:extLst>
          </p:cNvPr>
          <p:cNvSpPr txBox="1"/>
          <p:nvPr/>
        </p:nvSpPr>
        <p:spPr>
          <a:xfrm>
            <a:off x="7513883" y="4195272"/>
            <a:ext cx="348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Melodieanfänge mit der großen Sexte sind in der Romantik häufig; vorher kommen sie nicht vor.</a:t>
            </a:r>
          </a:p>
        </p:txBody>
      </p:sp>
    </p:spTree>
    <p:extLst>
      <p:ext uri="{BB962C8B-B14F-4D97-AF65-F5344CB8AC3E}">
        <p14:creationId xmlns:p14="http://schemas.microsoft.com/office/powerpoint/2010/main" val="21823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6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/>
      <p:bldP spid="17" grpId="0"/>
      <p:bldP spid="18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5A012-2ADF-4981-B4D3-F3F8A434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Sexten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24E578-A9D4-4EA4-BABD-F1D7DCE2E37E}"/>
              </a:ext>
            </a:extLst>
          </p:cNvPr>
          <p:cNvSpPr txBox="1"/>
          <p:nvPr/>
        </p:nvSpPr>
        <p:spPr>
          <a:xfrm>
            <a:off x="3638746" y="1187777"/>
            <a:ext cx="4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Sexte aufwärts in Dur: so - mi</a:t>
            </a:r>
          </a:p>
        </p:txBody>
      </p:sp>
      <p:pic>
        <p:nvPicPr>
          <p:cNvPr id="11" name="Grafik 10" descr="Ein Bild, das Vogel enthält.&#10;&#10;Automatisch generierte Beschreibung">
            <a:extLst>
              <a:ext uri="{FF2B5EF4-FFF2-40B4-BE49-F238E27FC236}">
                <a16:creationId xmlns:a16="http://schemas.microsoft.com/office/drawing/2014/main" id="{779BD69D-886A-47AE-B65A-051EC387F8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7972" r="10854" b="82681"/>
          <a:stretch/>
        </p:blipFill>
        <p:spPr>
          <a:xfrm>
            <a:off x="814770" y="3852567"/>
            <a:ext cx="6911538" cy="1156207"/>
          </a:xfrm>
          <a:prstGeom prst="rect">
            <a:avLst/>
          </a:prstGeom>
        </p:spPr>
      </p:pic>
      <p:pic>
        <p:nvPicPr>
          <p:cNvPr id="12" name="CP 127 Anfang">
            <a:hlinkClick r:id="" action="ppaction://media"/>
            <a:extLst>
              <a:ext uri="{FF2B5EF4-FFF2-40B4-BE49-F238E27FC236}">
                <a16:creationId xmlns:a16="http://schemas.microsoft.com/office/drawing/2014/main" id="{EBA00583-006F-4050-8B1F-FF32ED55E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3443" y="4071057"/>
            <a:ext cx="609600" cy="609600"/>
          </a:xfrm>
          <a:prstGeom prst="rect">
            <a:avLst/>
          </a:prstGeom>
        </p:spPr>
      </p:pic>
      <p:pic>
        <p:nvPicPr>
          <p:cNvPr id="14" name="Grafik 13" descr="Ein Bild, das Vogel enthält.&#10;&#10;Automatisch generierte Beschreibung">
            <a:extLst>
              <a:ext uri="{FF2B5EF4-FFF2-40B4-BE49-F238E27FC236}">
                <a16:creationId xmlns:a16="http://schemas.microsoft.com/office/drawing/2014/main" id="{90E53B77-ED7B-4390-99FB-AB453A7DA9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7698" r="15131" b="82680"/>
          <a:stretch/>
        </p:blipFill>
        <p:spPr>
          <a:xfrm>
            <a:off x="814770" y="1690687"/>
            <a:ext cx="6375648" cy="1156207"/>
          </a:xfrm>
          <a:prstGeom prst="rect">
            <a:avLst/>
          </a:prstGeom>
        </p:spPr>
      </p:pic>
      <p:pic>
        <p:nvPicPr>
          <p:cNvPr id="15" name="CP 157 Anfang">
            <a:hlinkClick r:id="" action="ppaction://media"/>
            <a:extLst>
              <a:ext uri="{FF2B5EF4-FFF2-40B4-BE49-F238E27FC236}">
                <a16:creationId xmlns:a16="http://schemas.microsoft.com/office/drawing/2014/main" id="{CA8B027D-3DEC-4BD3-9E24-56E3629B4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7309" y="1963991"/>
            <a:ext cx="609600" cy="609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4FA69F-1D24-4A22-B923-8A06ECEBF4B2}"/>
              </a:ext>
            </a:extLst>
          </p:cNvPr>
          <p:cNvSpPr txBox="1"/>
          <p:nvPr/>
        </p:nvSpPr>
        <p:spPr>
          <a:xfrm>
            <a:off x="1706252" y="2620377"/>
            <a:ext cx="539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       mi      </a:t>
            </a:r>
            <a:r>
              <a:rPr lang="de-DE" sz="1400" dirty="0" err="1"/>
              <a:t>re</a:t>
            </a:r>
            <a:r>
              <a:rPr lang="de-DE" sz="1400" dirty="0"/>
              <a:t>   do    la       so   do               </a:t>
            </a:r>
            <a:r>
              <a:rPr lang="de-DE" sz="1400" dirty="0" err="1"/>
              <a:t>do</a:t>
            </a:r>
            <a:r>
              <a:rPr lang="de-DE" sz="1400" dirty="0"/>
              <a:t>        </a:t>
            </a:r>
            <a:r>
              <a:rPr lang="de-DE" sz="1400" dirty="0" err="1"/>
              <a:t>re</a:t>
            </a:r>
            <a:r>
              <a:rPr lang="de-DE" sz="1400" dirty="0"/>
              <a:t>    di    </a:t>
            </a:r>
            <a:r>
              <a:rPr lang="de-DE" sz="1400" dirty="0" err="1"/>
              <a:t>re</a:t>
            </a:r>
            <a:r>
              <a:rPr lang="de-DE" sz="1400" dirty="0"/>
              <a:t>      so     mi          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0FFF654-586C-4338-A12D-9558FB7E059B}"/>
              </a:ext>
            </a:extLst>
          </p:cNvPr>
          <p:cNvSpPr/>
          <p:nvPr/>
        </p:nvSpPr>
        <p:spPr>
          <a:xfrm rot="19827429">
            <a:off x="2016994" y="2069648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DDB3EB21-FBB8-4ABB-8A2E-0A0D880A0460}"/>
              </a:ext>
            </a:extLst>
          </p:cNvPr>
          <p:cNvSpPr/>
          <p:nvPr/>
        </p:nvSpPr>
        <p:spPr>
          <a:xfrm rot="19827429">
            <a:off x="2016994" y="4156636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26C384-0EE9-4FC1-9CEE-202E75AE81F3}"/>
              </a:ext>
            </a:extLst>
          </p:cNvPr>
          <p:cNvSpPr txBox="1"/>
          <p:nvPr/>
        </p:nvSpPr>
        <p:spPr>
          <a:xfrm>
            <a:off x="1706252" y="4824235"/>
            <a:ext cx="579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          mi      </a:t>
            </a:r>
            <a:r>
              <a:rPr lang="de-DE" sz="1400" dirty="0" err="1"/>
              <a:t>mi</a:t>
            </a:r>
            <a:r>
              <a:rPr lang="de-DE" sz="1400" dirty="0"/>
              <a:t>   </a:t>
            </a:r>
            <a:r>
              <a:rPr lang="de-DE" sz="1400" dirty="0" err="1"/>
              <a:t>re</a:t>
            </a:r>
            <a:r>
              <a:rPr lang="de-DE" sz="1400" dirty="0"/>
              <a:t>    </a:t>
            </a:r>
            <a:r>
              <a:rPr lang="de-DE" sz="1400" dirty="0" err="1"/>
              <a:t>fa</a:t>
            </a:r>
            <a:r>
              <a:rPr lang="de-DE" sz="1400" dirty="0"/>
              <a:t>  mi   </a:t>
            </a:r>
            <a:r>
              <a:rPr lang="de-DE" sz="1400" dirty="0" err="1"/>
              <a:t>re</a:t>
            </a:r>
            <a:r>
              <a:rPr lang="de-DE" sz="1400" dirty="0"/>
              <a:t>     do      so      do  </a:t>
            </a:r>
            <a:r>
              <a:rPr lang="de-DE" sz="1400" dirty="0" err="1"/>
              <a:t>re</a:t>
            </a:r>
            <a:r>
              <a:rPr lang="de-DE" sz="1400" dirty="0"/>
              <a:t>     mi     </a:t>
            </a:r>
            <a:r>
              <a:rPr lang="de-DE" sz="1400" dirty="0" err="1"/>
              <a:t>mi</a:t>
            </a:r>
            <a:r>
              <a:rPr lang="de-DE" sz="1400" dirty="0"/>
              <a:t>    do   </a:t>
            </a:r>
            <a:r>
              <a:rPr lang="de-DE" sz="1400" dirty="0" err="1"/>
              <a:t>ti</a:t>
            </a:r>
            <a:r>
              <a:rPr lang="de-DE" sz="1400" dirty="0"/>
              <a:t>          la</a:t>
            </a:r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468FD70F-E694-41F2-82A1-8166EF763632}"/>
              </a:ext>
            </a:extLst>
          </p:cNvPr>
          <p:cNvSpPr/>
          <p:nvPr/>
        </p:nvSpPr>
        <p:spPr>
          <a:xfrm rot="5400000">
            <a:off x="2587388" y="3662731"/>
            <a:ext cx="145086" cy="524757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44E6CAB8-B1F2-448E-9A96-5009D666E754}"/>
              </a:ext>
            </a:extLst>
          </p:cNvPr>
          <p:cNvSpPr/>
          <p:nvPr/>
        </p:nvSpPr>
        <p:spPr>
          <a:xfrm rot="5400000">
            <a:off x="5954330" y="3671449"/>
            <a:ext cx="145086" cy="524757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557148-0F12-44FC-96B3-AE7D99A0FC6B}"/>
              </a:ext>
            </a:extLst>
          </p:cNvPr>
          <p:cNvSpPr txBox="1"/>
          <p:nvPr/>
        </p:nvSpPr>
        <p:spPr>
          <a:xfrm>
            <a:off x="2279716" y="3367468"/>
            <a:ext cx="128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große Punktierung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E189DEB-B2D2-4E89-9AA0-5519AA320D13}"/>
              </a:ext>
            </a:extLst>
          </p:cNvPr>
          <p:cNvSpPr txBox="1"/>
          <p:nvPr/>
        </p:nvSpPr>
        <p:spPr>
          <a:xfrm>
            <a:off x="5646655" y="3399619"/>
            <a:ext cx="128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große Punktierung</a:t>
            </a:r>
          </a:p>
        </p:txBody>
      </p:sp>
      <p:sp>
        <p:nvSpPr>
          <p:cNvPr id="21" name="Eckige Klammer links 20">
            <a:extLst>
              <a:ext uri="{FF2B5EF4-FFF2-40B4-BE49-F238E27FC236}">
                <a16:creationId xmlns:a16="http://schemas.microsoft.com/office/drawing/2014/main" id="{9D3A54A1-2389-41FA-856C-7C73E55FC263}"/>
              </a:ext>
            </a:extLst>
          </p:cNvPr>
          <p:cNvSpPr/>
          <p:nvPr/>
        </p:nvSpPr>
        <p:spPr>
          <a:xfrm rot="5400000" flipH="1">
            <a:off x="6069218" y="4862588"/>
            <a:ext cx="102271" cy="71172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ckige Klammer links 21">
            <a:extLst>
              <a:ext uri="{FF2B5EF4-FFF2-40B4-BE49-F238E27FC236}">
                <a16:creationId xmlns:a16="http://schemas.microsoft.com/office/drawing/2014/main" id="{9C747562-648A-46D5-9093-0C1FFF1DB401}"/>
              </a:ext>
            </a:extLst>
          </p:cNvPr>
          <p:cNvSpPr/>
          <p:nvPr/>
        </p:nvSpPr>
        <p:spPr>
          <a:xfrm rot="5400000" flipH="1">
            <a:off x="6845331" y="4852274"/>
            <a:ext cx="122899" cy="71172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284393-3077-462B-ADE9-B9D991BAEC67}"/>
              </a:ext>
            </a:extLst>
          </p:cNvPr>
          <p:cNvSpPr txBox="1"/>
          <p:nvPr/>
        </p:nvSpPr>
        <p:spPr>
          <a:xfrm>
            <a:off x="5923704" y="5307833"/>
            <a:ext cx="173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Moll-Dreiklang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638C18D-BFB1-47BC-85E9-64B2DC368A86}"/>
              </a:ext>
            </a:extLst>
          </p:cNvPr>
          <p:cNvCxnSpPr>
            <a:cxnSpLocks/>
          </p:cNvCxnSpPr>
          <p:nvPr/>
        </p:nvCxnSpPr>
        <p:spPr>
          <a:xfrm flipH="1" flipV="1">
            <a:off x="5616422" y="2878038"/>
            <a:ext cx="1315421" cy="3204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3C9A620A-40E1-4DBA-929C-33F1E9123516}"/>
              </a:ext>
            </a:extLst>
          </p:cNvPr>
          <p:cNvSpPr txBox="1"/>
          <p:nvPr/>
        </p:nvSpPr>
        <p:spPr>
          <a:xfrm>
            <a:off x="6906780" y="2929472"/>
            <a:ext cx="31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eingeschobener Leitton zum </a:t>
            </a:r>
            <a:r>
              <a:rPr lang="de-DE" sz="1200" dirty="0" err="1"/>
              <a:t>Terzton</a:t>
            </a:r>
            <a:r>
              <a:rPr lang="de-DE" sz="1200" dirty="0"/>
              <a:t> mi; in Romantik und im Schlager öfter gebraucht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BC593F-FD5E-480A-8A85-8CDB95651266}"/>
              </a:ext>
            </a:extLst>
          </p:cNvPr>
          <p:cNvSpPr txBox="1"/>
          <p:nvPr/>
        </p:nvSpPr>
        <p:spPr>
          <a:xfrm>
            <a:off x="5954069" y="5615610"/>
            <a:ext cx="3544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 zweite Zeile wechselt in die „Paralleltonart“, d.h. die Molltonart mit gleichen Vorzeichen, von F-Dur zu d-Moll.</a:t>
            </a:r>
          </a:p>
        </p:txBody>
      </p:sp>
    </p:spTree>
    <p:extLst>
      <p:ext uri="{BB962C8B-B14F-4D97-AF65-F5344CB8AC3E}">
        <p14:creationId xmlns:p14="http://schemas.microsoft.com/office/powerpoint/2010/main" val="16980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13" grpId="0" animBg="1"/>
      <p:bldP spid="16" grpId="0" animBg="1"/>
      <p:bldP spid="7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10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9E307-3391-4879-A08C-15701EF8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Sexten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1B4E6-7127-4AE1-B941-5382FEAD2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1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weitere Beispiele für den Beginn mit so – mi</a:t>
            </a:r>
          </a:p>
          <a:p>
            <a:r>
              <a:rPr lang="de-DE" sz="2000" dirty="0"/>
              <a:t>Es schienen so golden die Sterne (S. 84)</a:t>
            </a:r>
          </a:p>
          <a:p>
            <a:r>
              <a:rPr lang="de-DE" sz="2000" dirty="0"/>
              <a:t>In einem kühlen Grunde (S. 130)</a:t>
            </a:r>
          </a:p>
          <a:p>
            <a:r>
              <a:rPr lang="de-DE" sz="2000" dirty="0"/>
              <a:t>Kein Tröpflein mehr im Becher (S. 142)</a:t>
            </a:r>
          </a:p>
          <a:p>
            <a:r>
              <a:rPr lang="de-DE" sz="2000" dirty="0"/>
              <a:t>Student sein, wenn die Veilchen blühen (S. 383)</a:t>
            </a:r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Zur Übung: alle </a:t>
            </a:r>
            <a:r>
              <a:rPr lang="de-DE" sz="2000" dirty="0" err="1"/>
              <a:t>Melodianfänge</a:t>
            </a:r>
            <a:r>
              <a:rPr lang="de-DE" sz="2000" dirty="0"/>
              <a:t> aus dem Gedächtnis singen.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821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5A012-2ADF-4981-B4D3-F3F8A434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Sexten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24E578-A9D4-4EA4-BABD-F1D7DCE2E37E}"/>
              </a:ext>
            </a:extLst>
          </p:cNvPr>
          <p:cNvSpPr txBox="1"/>
          <p:nvPr/>
        </p:nvSpPr>
        <p:spPr>
          <a:xfrm>
            <a:off x="2752625" y="1321356"/>
            <a:ext cx="860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kleine Sexte aufwärts in Moll:  mi – do (enthält die Halbtonschritten mi-</a:t>
            </a:r>
            <a:r>
              <a:rPr lang="de-DE" dirty="0" err="1"/>
              <a:t>fa</a:t>
            </a:r>
            <a:r>
              <a:rPr lang="de-DE" dirty="0"/>
              <a:t> und </a:t>
            </a:r>
            <a:r>
              <a:rPr lang="de-DE" dirty="0" err="1"/>
              <a:t>ti</a:t>
            </a:r>
            <a:r>
              <a:rPr lang="de-DE" dirty="0"/>
              <a:t>-do)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DA40EBFB-6DEE-421B-A999-D48D8506A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7148" r="28741" b="82680"/>
          <a:stretch/>
        </p:blipFill>
        <p:spPr>
          <a:xfrm>
            <a:off x="1743173" y="2117069"/>
            <a:ext cx="5660516" cy="1325563"/>
          </a:xfrm>
          <a:prstGeom prst="rect">
            <a:avLst/>
          </a:prstGeom>
        </p:spPr>
      </p:pic>
      <p:pic>
        <p:nvPicPr>
          <p:cNvPr id="6" name="CP 021">
            <a:hlinkClick r:id="" action="ppaction://media"/>
            <a:extLst>
              <a:ext uri="{FF2B5EF4-FFF2-40B4-BE49-F238E27FC236}">
                <a16:creationId xmlns:a16="http://schemas.microsoft.com/office/drawing/2014/main" id="{AD4B791B-7F96-4B2D-8275-80D801986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4338" y="2475051"/>
            <a:ext cx="609600" cy="6096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762B1F2-3775-4B3F-A5CF-D0C049D810DB}"/>
              </a:ext>
            </a:extLst>
          </p:cNvPr>
          <p:cNvCxnSpPr>
            <a:cxnSpLocks/>
          </p:cNvCxnSpPr>
          <p:nvPr/>
        </p:nvCxnSpPr>
        <p:spPr>
          <a:xfrm flipV="1">
            <a:off x="1394542" y="2727837"/>
            <a:ext cx="876692" cy="365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D30B8D89-4B7B-495E-AED6-C49F8374B17F}"/>
              </a:ext>
            </a:extLst>
          </p:cNvPr>
          <p:cNvSpPr txBox="1"/>
          <p:nvPr/>
        </p:nvSpPr>
        <p:spPr>
          <a:xfrm>
            <a:off x="647260" y="3098404"/>
            <a:ext cx="168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zweitletztes Be = do,</a:t>
            </a:r>
            <a:br>
              <a:rPr lang="de-DE" sz="1400" dirty="0"/>
            </a:br>
            <a:r>
              <a:rPr lang="de-DE" sz="1400" dirty="0"/>
              <a:t>la=g &gt;&gt; g-Moll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F6336DD-0434-4671-BCD2-3AC7A697041F}"/>
              </a:ext>
            </a:extLst>
          </p:cNvPr>
          <p:cNvSpPr/>
          <p:nvPr/>
        </p:nvSpPr>
        <p:spPr>
          <a:xfrm rot="19827429">
            <a:off x="3207307" y="2588119"/>
            <a:ext cx="377072" cy="1135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5C5463-94AE-4B8E-B34D-F4960628E03D}"/>
              </a:ext>
            </a:extLst>
          </p:cNvPr>
          <p:cNvSpPr txBox="1"/>
          <p:nvPr/>
        </p:nvSpPr>
        <p:spPr>
          <a:xfrm>
            <a:off x="2846894" y="3233394"/>
            <a:ext cx="437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           do     </a:t>
            </a:r>
            <a:r>
              <a:rPr lang="de-DE" sz="1400" dirty="0" err="1"/>
              <a:t>ti</a:t>
            </a:r>
            <a:r>
              <a:rPr lang="de-DE" sz="1400" dirty="0"/>
              <a:t>    </a:t>
            </a:r>
            <a:r>
              <a:rPr lang="de-DE" sz="1400" dirty="0" err="1"/>
              <a:t>ti</a:t>
            </a:r>
            <a:r>
              <a:rPr lang="de-DE" sz="1400" dirty="0"/>
              <a:t>       la      mi   </a:t>
            </a:r>
            <a:r>
              <a:rPr lang="de-DE" sz="1400" dirty="0" err="1"/>
              <a:t>mi</a:t>
            </a:r>
            <a:r>
              <a:rPr lang="de-DE" sz="1400" dirty="0"/>
              <a:t>     so      </a:t>
            </a:r>
            <a:r>
              <a:rPr lang="de-DE" sz="1400" dirty="0" err="1"/>
              <a:t>fa</a:t>
            </a:r>
            <a:r>
              <a:rPr lang="de-DE" sz="1400" dirty="0"/>
              <a:t>     </a:t>
            </a:r>
            <a:r>
              <a:rPr lang="de-DE" sz="1400" dirty="0" err="1"/>
              <a:t>fa</a:t>
            </a:r>
            <a:r>
              <a:rPr lang="de-DE" sz="1400" dirty="0"/>
              <a:t>      mi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FB917E-1E79-4BD1-BE04-F31C10ABA9AA}"/>
              </a:ext>
            </a:extLst>
          </p:cNvPr>
          <p:cNvSpPr txBox="1"/>
          <p:nvPr/>
        </p:nvSpPr>
        <p:spPr>
          <a:xfrm>
            <a:off x="3791411" y="3773382"/>
            <a:ext cx="173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Töne des Moll-Dreiklangs la-do-mi</a:t>
            </a:r>
          </a:p>
        </p:txBody>
      </p:sp>
      <p:sp>
        <p:nvSpPr>
          <p:cNvPr id="12" name="Eckige Klammer links 11">
            <a:extLst>
              <a:ext uri="{FF2B5EF4-FFF2-40B4-BE49-F238E27FC236}">
                <a16:creationId xmlns:a16="http://schemas.microsoft.com/office/drawing/2014/main" id="{CA37E783-8097-4424-B718-DC7195B94B4A}"/>
              </a:ext>
            </a:extLst>
          </p:cNvPr>
          <p:cNvSpPr/>
          <p:nvPr/>
        </p:nvSpPr>
        <p:spPr>
          <a:xfrm rot="5400000" flipH="1">
            <a:off x="4055214" y="3143477"/>
            <a:ext cx="162556" cy="1097257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ige Klammer links 12">
            <a:extLst>
              <a:ext uri="{FF2B5EF4-FFF2-40B4-BE49-F238E27FC236}">
                <a16:creationId xmlns:a16="http://schemas.microsoft.com/office/drawing/2014/main" id="{5C8EAAF4-72A0-41B0-9A58-CE77D826444D}"/>
              </a:ext>
            </a:extLst>
          </p:cNvPr>
          <p:cNvSpPr/>
          <p:nvPr/>
        </p:nvSpPr>
        <p:spPr>
          <a:xfrm rot="5400000" flipH="1">
            <a:off x="4834800" y="3536561"/>
            <a:ext cx="162556" cy="311085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AFFDEAFB-7180-428C-8C19-C001176A7D8D}"/>
              </a:ext>
            </a:extLst>
          </p:cNvPr>
          <p:cNvSpPr/>
          <p:nvPr/>
        </p:nvSpPr>
        <p:spPr>
          <a:xfrm rot="5400000">
            <a:off x="4061077" y="2083033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10342EF2-A772-4315-9031-486B3389A280}"/>
              </a:ext>
            </a:extLst>
          </p:cNvPr>
          <p:cNvSpPr/>
          <p:nvPr/>
        </p:nvSpPr>
        <p:spPr>
          <a:xfrm rot="5400000">
            <a:off x="6256683" y="2083033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94B24C-AD3A-48DF-915C-01AA15F0D372}"/>
              </a:ext>
            </a:extLst>
          </p:cNvPr>
          <p:cNvSpPr txBox="1"/>
          <p:nvPr/>
        </p:nvSpPr>
        <p:spPr>
          <a:xfrm>
            <a:off x="3900394" y="1966717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1C90DA-3EA6-4FF9-978E-70823009B921}"/>
              </a:ext>
            </a:extLst>
          </p:cNvPr>
          <p:cNvSpPr txBox="1"/>
          <p:nvPr/>
        </p:nvSpPr>
        <p:spPr>
          <a:xfrm>
            <a:off x="6096000" y="1985727"/>
            <a:ext cx="472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kl. P.</a:t>
            </a:r>
          </a:p>
        </p:txBody>
      </p:sp>
    </p:spTree>
    <p:extLst>
      <p:ext uri="{BB962C8B-B14F-4D97-AF65-F5344CB8AC3E}">
        <p14:creationId xmlns:p14="http://schemas.microsoft.com/office/powerpoint/2010/main" val="7498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7A10D-4E39-4723-B291-2EE815A8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891F0-C535-44D0-B651-B6B9B67E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„Intervall“ = „Zwischenraum“</a:t>
            </a:r>
          </a:p>
          <a:p>
            <a:pPr marL="0" indent="0">
              <a:buNone/>
            </a:pPr>
            <a:r>
              <a:rPr lang="de-DE" dirty="0"/>
              <a:t>bezeichnet den Tonumfang vom untersten zum obersten Ton </a:t>
            </a:r>
            <a:br>
              <a:rPr lang="de-DE" dirty="0"/>
            </a:br>
            <a:r>
              <a:rPr lang="de-DE" dirty="0"/>
              <a:t>eines Sprungs oder eines Tonleiterausschnitts.</a:t>
            </a:r>
          </a:p>
          <a:p>
            <a:pPr marL="0" indent="0">
              <a:buNone/>
            </a:pPr>
            <a:r>
              <a:rPr lang="de-DE" dirty="0"/>
              <a:t>Die </a:t>
            </a:r>
            <a:r>
              <a:rPr lang="de-DE" dirty="0" err="1"/>
              <a:t>Randtöne</a:t>
            </a:r>
            <a:r>
              <a:rPr lang="de-DE" dirty="0"/>
              <a:t> werden mitgezählt – es handelt sich also eigentlich nicht um den „Zwischenraum“.</a:t>
            </a:r>
          </a:p>
          <a:p>
            <a:pPr marL="0" indent="0">
              <a:buNone/>
            </a:pPr>
            <a:r>
              <a:rPr lang="de-DE" dirty="0"/>
              <a:t>In diesem Kursteil geht es hauptsächlich um typische Intervalle an den Liedanfängen. Anregung: auch hier die Beispiele einige Male wechselweise mit Text und mit Silben singen.</a:t>
            </a:r>
          </a:p>
        </p:txBody>
      </p:sp>
    </p:spTree>
    <p:extLst>
      <p:ext uri="{BB962C8B-B14F-4D97-AF65-F5344CB8AC3E}">
        <p14:creationId xmlns:p14="http://schemas.microsoft.com/office/powerpoint/2010/main" val="202293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E1DA1-05ED-43A9-924E-33E870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7D8382-81C5-48D7-82F9-6460D9069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7973" r="44102" b="50000"/>
          <a:stretch/>
        </p:blipFill>
        <p:spPr>
          <a:xfrm>
            <a:off x="5410986" y="1366934"/>
            <a:ext cx="3959258" cy="49816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C545820-2878-4A03-A663-98B6D55B0819}"/>
              </a:ext>
            </a:extLst>
          </p:cNvPr>
          <p:cNvSpPr txBox="1"/>
          <p:nvPr/>
        </p:nvSpPr>
        <p:spPr>
          <a:xfrm>
            <a:off x="2245823" y="1392419"/>
            <a:ext cx="3458291" cy="463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Prime	1 Ton	0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Sekunde	2 Töne	1 Schritt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Terz	3 Töne	2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Quarte	4 Töne	3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Quinte	5 Töne	4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Sexte	6 Töne	5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Septime	7 Töne	6 Schritte</a:t>
            </a:r>
          </a:p>
          <a:p>
            <a:pPr>
              <a:lnSpc>
                <a:spcPts val="4500"/>
              </a:lnSpc>
              <a:tabLst>
                <a:tab pos="984250" algn="l"/>
                <a:tab pos="1976438" algn="l"/>
              </a:tabLst>
            </a:pPr>
            <a:r>
              <a:rPr lang="de-DE" sz="2000" dirty="0"/>
              <a:t>Oktave	8 Töne	7 Schritte</a:t>
            </a:r>
          </a:p>
        </p:txBody>
      </p:sp>
    </p:spTree>
    <p:extLst>
      <p:ext uri="{BB962C8B-B14F-4D97-AF65-F5344CB8AC3E}">
        <p14:creationId xmlns:p14="http://schemas.microsoft.com/office/powerpoint/2010/main" val="112519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B7B5E-821F-48CF-BC98-99E413A1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groß, klein, vermindert, übermäßig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C186DA-A14C-44B6-BC85-091586880D17}"/>
              </a:ext>
            </a:extLst>
          </p:cNvPr>
          <p:cNvSpPr txBox="1"/>
          <p:nvPr/>
        </p:nvSpPr>
        <p:spPr>
          <a:xfrm>
            <a:off x="838199" y="1628502"/>
            <a:ext cx="10445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Tonschritte können Ganztöne oder Halbtöne sein.</a:t>
            </a:r>
          </a:p>
          <a:p>
            <a:r>
              <a:rPr lang="de-DE" sz="2000" dirty="0"/>
              <a:t>Je nach der jeweiligen Anzahl beider im fraglichen Tonraum gibt es Varianten der Intervalle.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27957C-820C-46FC-88C4-09B9BD8698D2}"/>
              </a:ext>
            </a:extLst>
          </p:cNvPr>
          <p:cNvSpPr txBox="1"/>
          <p:nvPr/>
        </p:nvSpPr>
        <p:spPr>
          <a:xfrm>
            <a:off x="838200" y="2576024"/>
            <a:ext cx="38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Beispiel: große und kleine Terz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639D68-D374-4E4F-87F0-816AF9242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6598" r="57324" b="71959"/>
          <a:stretch/>
        </p:blipFill>
        <p:spPr>
          <a:xfrm>
            <a:off x="993103" y="3168256"/>
            <a:ext cx="3085562" cy="2798531"/>
          </a:xfrm>
          <a:prstGeom prst="rect">
            <a:avLst/>
          </a:prstGeom>
        </p:spPr>
      </p:pic>
      <p:pic>
        <p:nvPicPr>
          <p:cNvPr id="7" name="Intervalle Terzen">
            <a:hlinkClick r:id="" action="ppaction://media"/>
            <a:extLst>
              <a:ext uri="{FF2B5EF4-FFF2-40B4-BE49-F238E27FC236}">
                <a16:creationId xmlns:a16="http://schemas.microsoft.com/office/drawing/2014/main" id="{FFAEA0AF-3E15-42F7-8CCF-4AD39A7D2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3447" y="4501914"/>
            <a:ext cx="609600" cy="609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5BB5E11-C6B6-46D2-AD3D-AD19F817ABDD}"/>
              </a:ext>
            </a:extLst>
          </p:cNvPr>
          <p:cNvSpPr txBox="1"/>
          <p:nvPr/>
        </p:nvSpPr>
        <p:spPr>
          <a:xfrm>
            <a:off x="4487159" y="3590338"/>
            <a:ext cx="4147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Ganzton + Ganzton = große Terz</a:t>
            </a:r>
          </a:p>
          <a:p>
            <a:endParaRPr lang="de-DE" sz="2000" dirty="0"/>
          </a:p>
          <a:p>
            <a:endParaRPr lang="de-DE" sz="2000" dirty="0"/>
          </a:p>
          <a:p>
            <a:br>
              <a:rPr lang="de-DE" sz="2000" dirty="0"/>
            </a:br>
            <a:r>
              <a:rPr lang="de-DE" sz="2000" dirty="0"/>
              <a:t>Ganzton + Halbton = kleine Terz</a:t>
            </a:r>
          </a:p>
        </p:txBody>
      </p:sp>
    </p:spTree>
    <p:extLst>
      <p:ext uri="{BB962C8B-B14F-4D97-AF65-F5344CB8AC3E}">
        <p14:creationId xmlns:p14="http://schemas.microsoft.com/office/powerpoint/2010/main" val="13645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67D5532-7A4D-4FF4-BE4A-2DB91DC781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Terzen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68799B-2972-4FB9-8BDA-241A27AFA3E9}"/>
              </a:ext>
            </a:extLst>
          </p:cNvPr>
          <p:cNvSpPr txBox="1"/>
          <p:nvPr/>
        </p:nvSpPr>
        <p:spPr>
          <a:xfrm>
            <a:off x="931100" y="1027906"/>
            <a:ext cx="623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 memoria: Halbtonschritte (HT) liegen bei mi-</a:t>
            </a:r>
            <a:r>
              <a:rPr lang="de-DE" dirty="0" err="1"/>
              <a:t>fa</a:t>
            </a:r>
            <a:r>
              <a:rPr lang="de-DE" dirty="0"/>
              <a:t> und bei </a:t>
            </a:r>
            <a:r>
              <a:rPr lang="de-DE" dirty="0" err="1"/>
              <a:t>ti</a:t>
            </a:r>
            <a:r>
              <a:rPr lang="de-DE" dirty="0"/>
              <a:t>-do.</a:t>
            </a:r>
          </a:p>
        </p:txBody>
      </p:sp>
      <p:pic>
        <p:nvPicPr>
          <p:cNvPr id="9" name="Grafik 8" descr="Ein Bild, das Vogel enthält.&#10;&#10;Automatisch generierte Beschreibung">
            <a:extLst>
              <a:ext uri="{FF2B5EF4-FFF2-40B4-BE49-F238E27FC236}">
                <a16:creationId xmlns:a16="http://schemas.microsoft.com/office/drawing/2014/main" id="{81E2DDBE-01C6-4E3B-A4F9-6E2065F9B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8501" r="25956" b="82000"/>
          <a:stretch/>
        </p:blipFill>
        <p:spPr>
          <a:xfrm>
            <a:off x="742950" y="2526030"/>
            <a:ext cx="7909560" cy="16740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D2AA97-1F0D-428B-B6AD-0C05FA946586}"/>
              </a:ext>
            </a:extLst>
          </p:cNvPr>
          <p:cNvSpPr txBox="1"/>
          <p:nvPr/>
        </p:nvSpPr>
        <p:spPr>
          <a:xfrm>
            <a:off x="2148840" y="3792974"/>
            <a:ext cx="59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    </a:t>
            </a:r>
            <a:r>
              <a:rPr lang="de-DE" dirty="0" err="1"/>
              <a:t>do</a:t>
            </a:r>
            <a:r>
              <a:rPr lang="de-DE" dirty="0"/>
              <a:t>     </a:t>
            </a:r>
            <a:r>
              <a:rPr lang="de-DE" dirty="0" err="1"/>
              <a:t>do</a:t>
            </a:r>
            <a:r>
              <a:rPr lang="de-DE" dirty="0"/>
              <a:t>         mi    do     </a:t>
            </a:r>
            <a:r>
              <a:rPr lang="de-DE" dirty="0" err="1"/>
              <a:t>do</a:t>
            </a:r>
            <a:r>
              <a:rPr lang="de-DE" dirty="0"/>
              <a:t>     mi     do     </a:t>
            </a:r>
            <a:r>
              <a:rPr lang="de-DE" dirty="0" err="1"/>
              <a:t>do</a:t>
            </a:r>
            <a:r>
              <a:rPr lang="de-DE" dirty="0"/>
              <a:t>         mi       do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332DE3-9754-4664-B6BC-3DBC4B95816A}"/>
              </a:ext>
            </a:extLst>
          </p:cNvPr>
          <p:cNvSpPr txBox="1"/>
          <p:nvPr/>
        </p:nvSpPr>
        <p:spPr>
          <a:xfrm>
            <a:off x="8789670" y="2645331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do-</a:t>
            </a:r>
            <a:r>
              <a:rPr lang="de-DE" dirty="0" err="1"/>
              <a:t>re</a:t>
            </a:r>
            <a:r>
              <a:rPr lang="de-DE" dirty="0"/>
              <a:t>   +   </a:t>
            </a:r>
            <a:r>
              <a:rPr lang="de-DE" dirty="0" err="1"/>
              <a:t>re</a:t>
            </a:r>
            <a:r>
              <a:rPr lang="de-DE" dirty="0"/>
              <a:t>-mi</a:t>
            </a:r>
            <a:br>
              <a:rPr lang="de-DE" dirty="0"/>
            </a:br>
            <a:r>
              <a:rPr lang="de-DE" dirty="0"/>
              <a:t>kein Halbtonschritt</a:t>
            </a:r>
            <a:br>
              <a:rPr lang="de-DE" dirty="0"/>
            </a:br>
            <a:r>
              <a:rPr lang="de-DE" dirty="0"/>
              <a:t>&gt;&gt; große Terz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FCE8442-2E72-4D62-A874-BC70DFF73A59}"/>
              </a:ext>
            </a:extLst>
          </p:cNvPr>
          <p:cNvSpPr/>
          <p:nvPr/>
        </p:nvSpPr>
        <p:spPr>
          <a:xfrm>
            <a:off x="3118740" y="2584840"/>
            <a:ext cx="1091508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CP 059 Anfang">
            <a:hlinkClick r:id="" action="ppaction://media"/>
            <a:extLst>
              <a:ext uri="{FF2B5EF4-FFF2-40B4-BE49-F238E27FC236}">
                <a16:creationId xmlns:a16="http://schemas.microsoft.com/office/drawing/2014/main" id="{04553118-AF84-4939-AEE1-A687F75B3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6925" y="4218504"/>
            <a:ext cx="609600" cy="6096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24677FB-5AB4-4CB3-B0D1-3C5F1B64CEC3}"/>
              </a:ext>
            </a:extLst>
          </p:cNvPr>
          <p:cNvSpPr txBox="1"/>
          <p:nvPr/>
        </p:nvSpPr>
        <p:spPr>
          <a:xfrm>
            <a:off x="1218071" y="4850738"/>
            <a:ext cx="846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große Terz ist die Basis des Durdreiklangs do-mi-so. Daher die Bezeichnung „</a:t>
            </a:r>
            <a:r>
              <a:rPr lang="de-DE" dirty="0" err="1"/>
              <a:t>majeur</a:t>
            </a:r>
            <a:r>
              <a:rPr lang="de-DE" dirty="0"/>
              <a:t>“.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4AEFFC1-D1E3-4CF1-934C-ED1851FEE14E}"/>
              </a:ext>
            </a:extLst>
          </p:cNvPr>
          <p:cNvCxnSpPr/>
          <p:nvPr/>
        </p:nvCxnSpPr>
        <p:spPr>
          <a:xfrm>
            <a:off x="669303" y="2422689"/>
            <a:ext cx="754144" cy="7352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68C2A6C-7D2D-4A4A-B6C7-4B5DC1460AD4}"/>
              </a:ext>
            </a:extLst>
          </p:cNvPr>
          <p:cNvSpPr txBox="1"/>
          <p:nvPr/>
        </p:nvSpPr>
        <p:spPr>
          <a:xfrm>
            <a:off x="656850" y="1938509"/>
            <a:ext cx="169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Be = </a:t>
            </a:r>
            <a:r>
              <a:rPr lang="de-DE" dirty="0" err="1"/>
              <a:t>fa</a:t>
            </a:r>
            <a:r>
              <a:rPr lang="de-DE" dirty="0"/>
              <a:t>,                      do=F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7FE8023-7E79-4F21-B07A-B8843A985492}"/>
              </a:ext>
            </a:extLst>
          </p:cNvPr>
          <p:cNvSpPr/>
          <p:nvPr/>
        </p:nvSpPr>
        <p:spPr>
          <a:xfrm>
            <a:off x="7046652" y="2526030"/>
            <a:ext cx="1091508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3147C3-F453-4C39-AB74-4F5EBBBF2D78}"/>
              </a:ext>
            </a:extLst>
          </p:cNvPr>
          <p:cNvSpPr/>
          <p:nvPr/>
        </p:nvSpPr>
        <p:spPr>
          <a:xfrm>
            <a:off x="4755233" y="2552342"/>
            <a:ext cx="771364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08D56A2-DAB5-4EE3-A253-2CD0166FE1E2}"/>
              </a:ext>
            </a:extLst>
          </p:cNvPr>
          <p:cNvSpPr/>
          <p:nvPr/>
        </p:nvSpPr>
        <p:spPr>
          <a:xfrm>
            <a:off x="5269583" y="2529708"/>
            <a:ext cx="839591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D71302C-B32C-4925-8A1D-6AC37ED433C1}"/>
              </a:ext>
            </a:extLst>
          </p:cNvPr>
          <p:cNvSpPr/>
          <p:nvPr/>
        </p:nvSpPr>
        <p:spPr>
          <a:xfrm>
            <a:off x="6263205" y="2544908"/>
            <a:ext cx="1091508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9D64435-BDF7-4286-BF8A-416D9F1E68CC}"/>
              </a:ext>
            </a:extLst>
          </p:cNvPr>
          <p:cNvSpPr/>
          <p:nvPr/>
        </p:nvSpPr>
        <p:spPr>
          <a:xfrm>
            <a:off x="3888658" y="2552342"/>
            <a:ext cx="771364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3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  <p:bldP spid="14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67D5532-7A4D-4FF4-BE4A-2DB91DC781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Terzen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68799B-2972-4FB9-8BDA-241A27AFA3E9}"/>
              </a:ext>
            </a:extLst>
          </p:cNvPr>
          <p:cNvSpPr txBox="1"/>
          <p:nvPr/>
        </p:nvSpPr>
        <p:spPr>
          <a:xfrm>
            <a:off x="931100" y="1027906"/>
            <a:ext cx="623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 memoria: Halbtonschritte (HT) liegen bei mi-</a:t>
            </a:r>
            <a:r>
              <a:rPr lang="de-DE" dirty="0" err="1"/>
              <a:t>fa</a:t>
            </a:r>
            <a:r>
              <a:rPr lang="de-DE" dirty="0"/>
              <a:t> und bei </a:t>
            </a:r>
            <a:r>
              <a:rPr lang="de-DE" dirty="0" err="1"/>
              <a:t>ti</a:t>
            </a:r>
            <a:r>
              <a:rPr lang="de-DE" dirty="0"/>
              <a:t>-do.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38B7AA-4F37-46E5-9918-F15E06D8E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7834" r="43241" b="83666"/>
          <a:stretch/>
        </p:blipFill>
        <p:spPr>
          <a:xfrm>
            <a:off x="838201" y="1746177"/>
            <a:ext cx="7997190" cy="2059882"/>
          </a:xfrm>
          <a:prstGeom prst="rect">
            <a:avLst/>
          </a:prstGeom>
        </p:spPr>
      </p:pic>
      <p:pic>
        <p:nvPicPr>
          <p:cNvPr id="9" name="CP 111 Anfang">
            <a:hlinkClick r:id="" action="ppaction://media"/>
            <a:extLst>
              <a:ext uri="{FF2B5EF4-FFF2-40B4-BE49-F238E27FC236}">
                <a16:creationId xmlns:a16="http://schemas.microsoft.com/office/drawing/2014/main" id="{99FE3BFC-07AB-49E2-99AB-C121E360F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5065" y="3619751"/>
            <a:ext cx="609600" cy="6096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8EDBBC6-6958-4C3D-BDD7-E8BDBC425A8C}"/>
              </a:ext>
            </a:extLst>
          </p:cNvPr>
          <p:cNvCxnSpPr/>
          <p:nvPr/>
        </p:nvCxnSpPr>
        <p:spPr>
          <a:xfrm>
            <a:off x="1200150" y="1897380"/>
            <a:ext cx="605790" cy="7429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1A230F1-3086-4B81-90D3-661F1AFC9084}"/>
              </a:ext>
            </a:extLst>
          </p:cNvPr>
          <p:cNvSpPr txBox="1"/>
          <p:nvPr/>
        </p:nvSpPr>
        <p:spPr>
          <a:xfrm>
            <a:off x="670010" y="1559271"/>
            <a:ext cx="227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zweitletzes</a:t>
            </a:r>
            <a:r>
              <a:rPr lang="de-DE" dirty="0"/>
              <a:t> Be = do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5801D40-F374-4950-806A-BE77980FA934}"/>
              </a:ext>
            </a:extLst>
          </p:cNvPr>
          <p:cNvSpPr txBox="1"/>
          <p:nvPr/>
        </p:nvSpPr>
        <p:spPr>
          <a:xfrm>
            <a:off x="3047999" y="3739885"/>
            <a:ext cx="489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         mi      la          mi           so          mi         do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7D71B2F-70CF-461A-811A-091F764B98CD}"/>
              </a:ext>
            </a:extLst>
          </p:cNvPr>
          <p:cNvSpPr/>
          <p:nvPr/>
        </p:nvSpPr>
        <p:spPr>
          <a:xfrm>
            <a:off x="6623016" y="2683416"/>
            <a:ext cx="1091508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7215EC0-5CE7-450E-941A-B20F4E888D8F}"/>
              </a:ext>
            </a:extLst>
          </p:cNvPr>
          <p:cNvSpPr/>
          <p:nvPr/>
        </p:nvSpPr>
        <p:spPr>
          <a:xfrm>
            <a:off x="3047999" y="2564924"/>
            <a:ext cx="1091508" cy="74558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11B3779-13C8-4605-8659-6FACA0CBFF9F}"/>
              </a:ext>
            </a:extLst>
          </p:cNvPr>
          <p:cNvSpPr/>
          <p:nvPr/>
        </p:nvSpPr>
        <p:spPr>
          <a:xfrm>
            <a:off x="5803551" y="2564924"/>
            <a:ext cx="1091508" cy="74558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D7468B-2547-41F0-81EA-619DA6881F0D}"/>
              </a:ext>
            </a:extLst>
          </p:cNvPr>
          <p:cNvSpPr txBox="1"/>
          <p:nvPr/>
        </p:nvSpPr>
        <p:spPr>
          <a:xfrm>
            <a:off x="1649691" y="4496586"/>
            <a:ext cx="521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so-mi  enthält den Halbtonschritt mi-</a:t>
            </a:r>
            <a:r>
              <a:rPr lang="de-DE" dirty="0" err="1"/>
              <a:t>fa</a:t>
            </a:r>
            <a:r>
              <a:rPr lang="de-DE" dirty="0"/>
              <a:t>  &gt;&gt; kleine Terz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F96ECE5-2BF4-49FA-AECA-898D8EFBA2F9}"/>
              </a:ext>
            </a:extLst>
          </p:cNvPr>
          <p:cNvSpPr txBox="1"/>
          <p:nvPr/>
        </p:nvSpPr>
        <p:spPr>
          <a:xfrm>
            <a:off x="7740015" y="1212365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do-</a:t>
            </a:r>
            <a:r>
              <a:rPr lang="de-DE" dirty="0" err="1"/>
              <a:t>re</a:t>
            </a:r>
            <a:r>
              <a:rPr lang="de-DE" dirty="0"/>
              <a:t>   +   </a:t>
            </a:r>
            <a:r>
              <a:rPr lang="de-DE" dirty="0" err="1"/>
              <a:t>re</a:t>
            </a:r>
            <a:r>
              <a:rPr lang="de-DE" dirty="0"/>
              <a:t>-mi</a:t>
            </a:r>
            <a:br>
              <a:rPr lang="de-DE" dirty="0"/>
            </a:br>
            <a:r>
              <a:rPr lang="de-DE" dirty="0"/>
              <a:t>kein Halbtonschritt</a:t>
            </a:r>
            <a:br>
              <a:rPr lang="de-DE" dirty="0"/>
            </a:br>
            <a:r>
              <a:rPr lang="de-DE" dirty="0"/>
              <a:t>&gt;&gt; große Terz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026889B-BB33-4D98-9819-A59159C8623E}"/>
              </a:ext>
            </a:extLst>
          </p:cNvPr>
          <p:cNvCxnSpPr>
            <a:cxnSpLocks/>
          </p:cNvCxnSpPr>
          <p:nvPr/>
        </p:nvCxnSpPr>
        <p:spPr>
          <a:xfrm flipH="1">
            <a:off x="7304791" y="1784076"/>
            <a:ext cx="435224" cy="941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3A7E437-5643-46FF-B624-AE20AD034349}"/>
              </a:ext>
            </a:extLst>
          </p:cNvPr>
          <p:cNvCxnSpPr>
            <a:cxnSpLocks/>
          </p:cNvCxnSpPr>
          <p:nvPr/>
        </p:nvCxnSpPr>
        <p:spPr>
          <a:xfrm flipV="1">
            <a:off x="6069379" y="3132718"/>
            <a:ext cx="199446" cy="142854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91E3BA0-0B2D-49C0-808A-5B0D90128195}"/>
              </a:ext>
            </a:extLst>
          </p:cNvPr>
          <p:cNvCxnSpPr>
            <a:cxnSpLocks/>
          </p:cNvCxnSpPr>
          <p:nvPr/>
        </p:nvCxnSpPr>
        <p:spPr>
          <a:xfrm flipH="1" flipV="1">
            <a:off x="3614564" y="3151477"/>
            <a:ext cx="2454815" cy="140978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C8BE218-1AAE-4DCA-9005-E6165B185684}"/>
              </a:ext>
            </a:extLst>
          </p:cNvPr>
          <p:cNvSpPr txBox="1"/>
          <p:nvPr/>
        </p:nvSpPr>
        <p:spPr>
          <a:xfrm>
            <a:off x="911302" y="521135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kleine Terz mi-so bildet den oberen Teil des Dur-Dreiklangs. Viele Melodien beginnen abwärts mit diesem Intervall, Beispiele: In jedem vollen Glase Wein (S. 365 ), </a:t>
            </a:r>
            <a:r>
              <a:rPr lang="de-DE" dirty="0" err="1"/>
              <a:t>Ça</a:t>
            </a:r>
            <a:r>
              <a:rPr lang="de-DE" dirty="0"/>
              <a:t> </a:t>
            </a:r>
            <a:r>
              <a:rPr lang="de-DE" dirty="0" err="1"/>
              <a:t>ça</a:t>
            </a:r>
            <a:r>
              <a:rPr lang="de-DE" dirty="0"/>
              <a:t> </a:t>
            </a:r>
            <a:r>
              <a:rPr lang="de-DE" dirty="0" err="1"/>
              <a:t>geschmauset</a:t>
            </a:r>
            <a:r>
              <a:rPr lang="de-DE" dirty="0"/>
              <a:t> (S. 327), Das war der Graf von Rüdesheim (S. 332), Hier sind wir versammelt (S. 352).</a:t>
            </a:r>
          </a:p>
        </p:txBody>
      </p:sp>
    </p:spTree>
    <p:extLst>
      <p:ext uri="{BB962C8B-B14F-4D97-AF65-F5344CB8AC3E}">
        <p14:creationId xmlns:p14="http://schemas.microsoft.com/office/powerpoint/2010/main" val="2150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3443F-4D04-42A3-A061-0F10EFBC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F916D4-876B-48CC-B0D5-C84226435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9210" r="18826" b="70447"/>
          <a:stretch/>
        </p:blipFill>
        <p:spPr>
          <a:xfrm>
            <a:off x="940526" y="2401203"/>
            <a:ext cx="8441826" cy="33585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D435A6-690A-4A15-A37A-D7BE2988837E}"/>
              </a:ext>
            </a:extLst>
          </p:cNvPr>
          <p:cNvSpPr txBox="1"/>
          <p:nvPr/>
        </p:nvSpPr>
        <p:spPr>
          <a:xfrm>
            <a:off x="2535810" y="3711158"/>
            <a:ext cx="59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        mi      </a:t>
            </a:r>
            <a:r>
              <a:rPr lang="de-DE" dirty="0" err="1"/>
              <a:t>re</a:t>
            </a:r>
            <a:r>
              <a:rPr lang="de-DE" dirty="0"/>
              <a:t>        do        mi      </a:t>
            </a:r>
            <a:r>
              <a:rPr lang="de-DE" dirty="0" err="1"/>
              <a:t>re</a:t>
            </a:r>
            <a:r>
              <a:rPr lang="de-DE" dirty="0"/>
              <a:t>            do             so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EA8DB-9920-4342-B7E6-73079149DA5A}"/>
              </a:ext>
            </a:extLst>
          </p:cNvPr>
          <p:cNvSpPr txBox="1"/>
          <p:nvPr/>
        </p:nvSpPr>
        <p:spPr>
          <a:xfrm>
            <a:off x="2470086" y="5575112"/>
            <a:ext cx="538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</a:t>
            </a:r>
            <a:r>
              <a:rPr lang="de-DE" dirty="0" err="1"/>
              <a:t>re</a:t>
            </a:r>
            <a:r>
              <a:rPr lang="de-DE" dirty="0"/>
              <a:t>         </a:t>
            </a:r>
            <a:r>
              <a:rPr lang="de-DE" dirty="0" err="1"/>
              <a:t>fa</a:t>
            </a:r>
            <a:r>
              <a:rPr lang="de-DE" dirty="0"/>
              <a:t>       mi       </a:t>
            </a:r>
            <a:r>
              <a:rPr lang="de-DE" dirty="0" err="1"/>
              <a:t>re</a:t>
            </a:r>
            <a:r>
              <a:rPr lang="de-DE" dirty="0"/>
              <a:t>           </a:t>
            </a:r>
            <a:r>
              <a:rPr lang="de-DE" dirty="0" err="1"/>
              <a:t>fa</a:t>
            </a:r>
            <a:r>
              <a:rPr lang="de-DE" dirty="0"/>
              <a:t>       mi             </a:t>
            </a:r>
            <a:r>
              <a:rPr lang="de-DE" dirty="0" err="1"/>
              <a:t>re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560069-DCA2-45C3-AA1F-B10CAFAC8C8C}"/>
              </a:ext>
            </a:extLst>
          </p:cNvPr>
          <p:cNvSpPr txBox="1"/>
          <p:nvPr/>
        </p:nvSpPr>
        <p:spPr>
          <a:xfrm>
            <a:off x="940526" y="1571931"/>
            <a:ext cx="623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 memoria: Halbtonschritte (HT) liegen bei mi-</a:t>
            </a:r>
            <a:r>
              <a:rPr lang="de-DE" dirty="0" err="1"/>
              <a:t>fa</a:t>
            </a:r>
            <a:r>
              <a:rPr lang="de-DE" dirty="0"/>
              <a:t> und bei </a:t>
            </a:r>
            <a:r>
              <a:rPr lang="de-DE" dirty="0" err="1"/>
              <a:t>ti</a:t>
            </a:r>
            <a:r>
              <a:rPr lang="de-DE" dirty="0"/>
              <a:t>-do.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0A5B8C-BBB1-488A-A803-EAF259A3EA03}"/>
              </a:ext>
            </a:extLst>
          </p:cNvPr>
          <p:cNvSpPr txBox="1"/>
          <p:nvPr/>
        </p:nvSpPr>
        <p:spPr>
          <a:xfrm>
            <a:off x="3627318" y="4347693"/>
            <a:ext cx="52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73B021-FC27-4D0B-B8C9-E59606C80A0F}"/>
              </a:ext>
            </a:extLst>
          </p:cNvPr>
          <p:cNvSpPr txBox="1"/>
          <p:nvPr/>
        </p:nvSpPr>
        <p:spPr>
          <a:xfrm>
            <a:off x="5419982" y="4329211"/>
            <a:ext cx="52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EF0CBD1-93FF-4A28-A914-788DC890E757}"/>
              </a:ext>
            </a:extLst>
          </p:cNvPr>
          <p:cNvSpPr/>
          <p:nvPr/>
        </p:nvSpPr>
        <p:spPr>
          <a:xfrm>
            <a:off x="2535810" y="2780907"/>
            <a:ext cx="1091508" cy="745584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8D4F474-AE06-44F6-B11B-4358F2106784}"/>
              </a:ext>
            </a:extLst>
          </p:cNvPr>
          <p:cNvSpPr/>
          <p:nvPr/>
        </p:nvSpPr>
        <p:spPr>
          <a:xfrm>
            <a:off x="2634500" y="4440858"/>
            <a:ext cx="1091508" cy="74558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1C4D6C-7E96-4E64-BADD-87115DAB4B52}"/>
              </a:ext>
            </a:extLst>
          </p:cNvPr>
          <p:cNvSpPr txBox="1"/>
          <p:nvPr/>
        </p:nvSpPr>
        <p:spPr>
          <a:xfrm>
            <a:off x="9161575" y="2784367"/>
            <a:ext cx="25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Terz do-mi, </a:t>
            </a:r>
            <a:br>
              <a:rPr lang="de-DE" dirty="0"/>
            </a:br>
            <a:r>
              <a:rPr lang="de-DE" dirty="0"/>
              <a:t>kein Halbton dazwischen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F26E53-82E1-48F7-AADB-93F4A27192A4}"/>
              </a:ext>
            </a:extLst>
          </p:cNvPr>
          <p:cNvSpPr txBox="1"/>
          <p:nvPr/>
        </p:nvSpPr>
        <p:spPr>
          <a:xfrm>
            <a:off x="9161575" y="4540111"/>
            <a:ext cx="195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Kleine Terz </a:t>
            </a:r>
            <a:r>
              <a:rPr lang="de-DE" dirty="0" err="1"/>
              <a:t>re-fa</a:t>
            </a:r>
            <a:r>
              <a:rPr lang="de-DE" dirty="0"/>
              <a:t>, Halbton mi-</a:t>
            </a:r>
            <a:r>
              <a:rPr lang="de-DE" dirty="0" err="1"/>
              <a:t>fa</a:t>
            </a:r>
            <a:endParaRPr lang="de-DE" dirty="0"/>
          </a:p>
        </p:txBody>
      </p:sp>
      <p:pic>
        <p:nvPicPr>
          <p:cNvPr id="17" name="CP 095 Anfang Mel">
            <a:hlinkClick r:id="" action="ppaction://media"/>
            <a:extLst>
              <a:ext uri="{FF2B5EF4-FFF2-40B4-BE49-F238E27FC236}">
                <a16:creationId xmlns:a16="http://schemas.microsoft.com/office/drawing/2014/main" id="{D9AC799A-C03B-4680-81B6-B5D2D12AC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1883" y="3738093"/>
            <a:ext cx="609600" cy="6096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B2131A9-7255-4D81-8194-3623E537B7C9}"/>
              </a:ext>
            </a:extLst>
          </p:cNvPr>
          <p:cNvSpPr txBox="1"/>
          <p:nvPr/>
        </p:nvSpPr>
        <p:spPr>
          <a:xfrm>
            <a:off x="3459637" y="6235275"/>
            <a:ext cx="807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Anmerkung: Die Wiederholung einer Tonfolge auf anderer Tonhöhe heißt „Sequenz“</a:t>
            </a:r>
          </a:p>
        </p:txBody>
      </p:sp>
    </p:spTree>
    <p:extLst>
      <p:ext uri="{BB962C8B-B14F-4D97-AF65-F5344CB8AC3E}">
        <p14:creationId xmlns:p14="http://schemas.microsoft.com/office/powerpoint/2010/main" val="39381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999F590-042F-432E-94BA-8268447A0C92}"/>
              </a:ext>
            </a:extLst>
          </p:cNvPr>
          <p:cNvSpPr txBox="1">
            <a:spLocks/>
          </p:cNvSpPr>
          <p:nvPr/>
        </p:nvSpPr>
        <p:spPr>
          <a:xfrm>
            <a:off x="838200" y="1026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Terzen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BFA654-9ECE-4282-AB09-86474BED120C}"/>
              </a:ext>
            </a:extLst>
          </p:cNvPr>
          <p:cNvSpPr txBox="1"/>
          <p:nvPr/>
        </p:nvSpPr>
        <p:spPr>
          <a:xfrm>
            <a:off x="912246" y="1131501"/>
            <a:ext cx="623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 memoria: Halbtonschritte (HT) liegen bei mi-</a:t>
            </a:r>
            <a:r>
              <a:rPr lang="de-DE" dirty="0" err="1"/>
              <a:t>fa</a:t>
            </a:r>
            <a:r>
              <a:rPr lang="de-DE" dirty="0"/>
              <a:t> und bei </a:t>
            </a:r>
            <a:r>
              <a:rPr lang="de-DE" dirty="0" err="1"/>
              <a:t>ti</a:t>
            </a:r>
            <a:r>
              <a:rPr lang="de-DE" dirty="0"/>
              <a:t>-do.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419675-E555-40CF-B3D6-999A0C094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7698" r="27679" b="71683"/>
          <a:stretch/>
        </p:blipFill>
        <p:spPr>
          <a:xfrm>
            <a:off x="631595" y="2165247"/>
            <a:ext cx="7646699" cy="3535051"/>
          </a:xfrm>
          <a:prstGeom prst="rect">
            <a:avLst/>
          </a:prstGeom>
        </p:spPr>
      </p:pic>
      <p:pic>
        <p:nvPicPr>
          <p:cNvPr id="9" name="CP 007 Anfang Mel">
            <a:hlinkClick r:id="" action="ppaction://media"/>
            <a:extLst>
              <a:ext uri="{FF2B5EF4-FFF2-40B4-BE49-F238E27FC236}">
                <a16:creationId xmlns:a16="http://schemas.microsoft.com/office/drawing/2014/main" id="{AF1B4A19-4414-4BE4-A492-2C3322C5A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4644" y="3620736"/>
            <a:ext cx="609600" cy="609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3D2711-CD48-4C9A-B909-96ADDB75CC21}"/>
              </a:ext>
            </a:extLst>
          </p:cNvPr>
          <p:cNvSpPr txBox="1"/>
          <p:nvPr/>
        </p:nvSpPr>
        <p:spPr>
          <a:xfrm>
            <a:off x="2112745" y="3556204"/>
            <a:ext cx="54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     </a:t>
            </a:r>
            <a:r>
              <a:rPr lang="de-DE" dirty="0" err="1"/>
              <a:t>la</a:t>
            </a:r>
            <a:r>
              <a:rPr lang="de-DE" dirty="0"/>
              <a:t>    do      </a:t>
            </a:r>
            <a:r>
              <a:rPr lang="de-DE" dirty="0" err="1"/>
              <a:t>ti</a:t>
            </a:r>
            <a:r>
              <a:rPr lang="de-DE" dirty="0"/>
              <a:t>      </a:t>
            </a:r>
            <a:r>
              <a:rPr lang="de-DE" dirty="0" err="1"/>
              <a:t>ti</a:t>
            </a:r>
            <a:r>
              <a:rPr lang="de-DE" dirty="0"/>
              <a:t>     so        la      so     </a:t>
            </a:r>
            <a:r>
              <a:rPr lang="de-DE" dirty="0" err="1"/>
              <a:t>fa</a:t>
            </a:r>
            <a:r>
              <a:rPr lang="de-DE" dirty="0"/>
              <a:t>        mi    </a:t>
            </a:r>
            <a:r>
              <a:rPr lang="de-DE" dirty="0" err="1"/>
              <a:t>mi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F9D4D41-CF65-4ABD-ACF2-898F98975722}"/>
              </a:ext>
            </a:extLst>
          </p:cNvPr>
          <p:cNvCxnSpPr/>
          <p:nvPr/>
        </p:nvCxnSpPr>
        <p:spPr>
          <a:xfrm>
            <a:off x="1046375" y="2306649"/>
            <a:ext cx="433633" cy="44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F229AF1-3ADB-4353-B551-77449C734485}"/>
              </a:ext>
            </a:extLst>
          </p:cNvPr>
          <p:cNvSpPr txBox="1"/>
          <p:nvPr/>
        </p:nvSpPr>
        <p:spPr>
          <a:xfrm>
            <a:off x="164398" y="1980581"/>
            <a:ext cx="176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Be = </a:t>
            </a:r>
            <a:r>
              <a:rPr lang="de-DE" dirty="0" err="1"/>
              <a:t>fa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6EC8D1-D11C-4B35-B8AE-15C6FB481CEE}"/>
              </a:ext>
            </a:extLst>
          </p:cNvPr>
          <p:cNvSpPr txBox="1"/>
          <p:nvPr/>
        </p:nvSpPr>
        <p:spPr>
          <a:xfrm>
            <a:off x="3314871" y="2165247"/>
            <a:ext cx="5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27F6504-9867-481D-9F99-7B54C8BE7B30}"/>
              </a:ext>
            </a:extLst>
          </p:cNvPr>
          <p:cNvSpPr/>
          <p:nvPr/>
        </p:nvSpPr>
        <p:spPr>
          <a:xfrm>
            <a:off x="2417684" y="2380977"/>
            <a:ext cx="1091508" cy="74558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17765C-7938-4C23-B924-E69CC85CEEB0}"/>
              </a:ext>
            </a:extLst>
          </p:cNvPr>
          <p:cNvSpPr/>
          <p:nvPr/>
        </p:nvSpPr>
        <p:spPr>
          <a:xfrm>
            <a:off x="2421106" y="4246800"/>
            <a:ext cx="1091508" cy="74558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D2BD6C-5CD3-480C-A9E4-C71ED6B878B4}"/>
              </a:ext>
            </a:extLst>
          </p:cNvPr>
          <p:cNvSpPr txBox="1"/>
          <p:nvPr/>
        </p:nvSpPr>
        <p:spPr>
          <a:xfrm>
            <a:off x="8178968" y="2430603"/>
            <a:ext cx="33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la-do enthält den Halbtonschritt </a:t>
            </a:r>
            <a:r>
              <a:rPr lang="de-DE" dirty="0" err="1"/>
              <a:t>ti</a:t>
            </a:r>
            <a:r>
              <a:rPr lang="de-DE" dirty="0"/>
              <a:t>-do &gt;&gt; kleine Terz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C91FD75-101A-42DD-864C-72DA81393DB4}"/>
              </a:ext>
            </a:extLst>
          </p:cNvPr>
          <p:cNvSpPr txBox="1"/>
          <p:nvPr/>
        </p:nvSpPr>
        <p:spPr>
          <a:xfrm>
            <a:off x="1105992" y="5965654"/>
            <a:ext cx="846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kleine Terz la-do ist die Basis des Molldreiklangs. Daher die Bezeichnung „</a:t>
            </a:r>
            <a:r>
              <a:rPr lang="de-DE" dirty="0" err="1"/>
              <a:t>mineur</a:t>
            </a:r>
            <a:r>
              <a:rPr lang="de-DE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644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2C229-8000-426D-BC1E-ACB76AFF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Quarten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B7292B-DE10-4E81-81AC-3A186780E805}"/>
              </a:ext>
            </a:extLst>
          </p:cNvPr>
          <p:cNvSpPr txBox="1"/>
          <p:nvPr/>
        </p:nvSpPr>
        <p:spPr>
          <a:xfrm>
            <a:off x="838200" y="1392900"/>
            <a:ext cx="1104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„Quart vor“, „Blitzquart“, „Hallerquart“, „Quart pro poena“ u.v.a.m. wird auf Comment, UC und Sprachgebrauch verwiesen.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28AE2C-2C81-42DD-AFCA-A862092A37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8247" r="10854" b="83093"/>
          <a:stretch/>
        </p:blipFill>
        <p:spPr>
          <a:xfrm>
            <a:off x="989030" y="5186635"/>
            <a:ext cx="6292578" cy="976435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1BBB76E5-CC62-4C44-916B-5FA2AA2AAD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8110" r="42157" b="83918"/>
          <a:stretch/>
        </p:blipFill>
        <p:spPr>
          <a:xfrm>
            <a:off x="989030" y="2018983"/>
            <a:ext cx="4191926" cy="9764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C934B2-7407-42FE-B1F3-0AAE92D199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8792" r="40837" b="83840"/>
          <a:stretch/>
        </p:blipFill>
        <p:spPr>
          <a:xfrm>
            <a:off x="989030" y="3519825"/>
            <a:ext cx="4086224" cy="8662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3A1D6FD-2B91-4490-B9FE-47095452266E}"/>
              </a:ext>
            </a:extLst>
          </p:cNvPr>
          <p:cNvSpPr txBox="1"/>
          <p:nvPr/>
        </p:nvSpPr>
        <p:spPr>
          <a:xfrm>
            <a:off x="1923067" y="2875745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</a:t>
            </a:r>
            <a:r>
              <a:rPr lang="de-DE" dirty="0" err="1"/>
              <a:t>so</a:t>
            </a:r>
            <a:r>
              <a:rPr lang="de-DE" dirty="0"/>
              <a:t>   do   </a:t>
            </a:r>
            <a:r>
              <a:rPr lang="de-DE" dirty="0" err="1"/>
              <a:t>do</a:t>
            </a:r>
            <a:r>
              <a:rPr lang="de-DE" dirty="0"/>
              <a:t>   so  mi      la  </a:t>
            </a:r>
            <a:r>
              <a:rPr lang="de-DE" dirty="0" err="1"/>
              <a:t>la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06CCB2-6F56-4572-B166-1BCE6FE093EC}"/>
              </a:ext>
            </a:extLst>
          </p:cNvPr>
          <p:cNvSpPr txBox="1"/>
          <p:nvPr/>
        </p:nvSpPr>
        <p:spPr>
          <a:xfrm>
            <a:off x="1923067" y="4320352"/>
            <a:ext cx="313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    do   so  mi  do so </a:t>
            </a:r>
            <a:r>
              <a:rPr lang="de-DE" dirty="0" err="1"/>
              <a:t>so</a:t>
            </a:r>
            <a:r>
              <a:rPr lang="de-DE" dirty="0"/>
              <a:t>  </a:t>
            </a:r>
            <a:r>
              <a:rPr lang="de-DE" dirty="0" err="1"/>
              <a:t>so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72B81C-0DB2-47A0-9A84-02610BFF1828}"/>
              </a:ext>
            </a:extLst>
          </p:cNvPr>
          <p:cNvSpPr txBox="1"/>
          <p:nvPr/>
        </p:nvSpPr>
        <p:spPr>
          <a:xfrm>
            <a:off x="1781666" y="5978404"/>
            <a:ext cx="537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   do </a:t>
            </a:r>
            <a:r>
              <a:rPr lang="de-DE" dirty="0" err="1"/>
              <a:t>do</a:t>
            </a:r>
            <a:r>
              <a:rPr lang="de-DE" dirty="0"/>
              <a:t>   </a:t>
            </a:r>
            <a:r>
              <a:rPr lang="de-DE" dirty="0" err="1"/>
              <a:t>do</a:t>
            </a:r>
            <a:r>
              <a:rPr lang="de-DE" dirty="0"/>
              <a:t>   </a:t>
            </a:r>
            <a:r>
              <a:rPr lang="de-DE" dirty="0" err="1"/>
              <a:t>re</a:t>
            </a:r>
            <a:r>
              <a:rPr lang="de-DE" dirty="0"/>
              <a:t>   mi </a:t>
            </a:r>
            <a:r>
              <a:rPr lang="de-DE" dirty="0" err="1"/>
              <a:t>mi</a:t>
            </a:r>
            <a:r>
              <a:rPr lang="de-DE" dirty="0"/>
              <a:t>   </a:t>
            </a:r>
            <a:r>
              <a:rPr lang="de-DE" dirty="0" err="1"/>
              <a:t>mi</a:t>
            </a:r>
            <a:r>
              <a:rPr lang="de-DE" dirty="0"/>
              <a:t>   </a:t>
            </a:r>
            <a:r>
              <a:rPr lang="de-DE" dirty="0" err="1"/>
              <a:t>mi</a:t>
            </a:r>
            <a:r>
              <a:rPr lang="de-DE" dirty="0"/>
              <a:t>  </a:t>
            </a:r>
            <a:r>
              <a:rPr lang="de-DE" dirty="0" err="1"/>
              <a:t>re</a:t>
            </a:r>
            <a:r>
              <a:rPr lang="de-DE" dirty="0"/>
              <a:t> mi  </a:t>
            </a:r>
            <a:r>
              <a:rPr lang="de-DE" dirty="0" err="1"/>
              <a:t>fa</a:t>
            </a:r>
            <a:r>
              <a:rPr lang="de-DE" dirty="0"/>
              <a:t>  </a:t>
            </a:r>
            <a:r>
              <a:rPr lang="de-DE" dirty="0" err="1"/>
              <a:t>ti</a:t>
            </a:r>
            <a:r>
              <a:rPr lang="de-DE" dirty="0"/>
              <a:t>       </a:t>
            </a:r>
            <a:r>
              <a:rPr lang="de-DE" dirty="0" err="1"/>
              <a:t>re</a:t>
            </a:r>
            <a:r>
              <a:rPr lang="de-DE" dirty="0"/>
              <a:t>  do</a:t>
            </a:r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B84D5D23-3447-42C0-8D61-17E8A5FA9319}"/>
              </a:ext>
            </a:extLst>
          </p:cNvPr>
          <p:cNvSpPr/>
          <p:nvPr/>
        </p:nvSpPr>
        <p:spPr>
          <a:xfrm rot="5400000">
            <a:off x="3226357" y="4950537"/>
            <a:ext cx="150829" cy="47219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E4258FE9-9650-4E1D-8C2B-ABEA84162BEE}"/>
              </a:ext>
            </a:extLst>
          </p:cNvPr>
          <p:cNvSpPr/>
          <p:nvPr/>
        </p:nvSpPr>
        <p:spPr>
          <a:xfrm rot="5400000">
            <a:off x="4584789" y="4952430"/>
            <a:ext cx="150829" cy="47219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A015EDF2-7342-4E1A-99A5-A4EA55764836}"/>
              </a:ext>
            </a:extLst>
          </p:cNvPr>
          <p:cNvSpPr/>
          <p:nvPr/>
        </p:nvSpPr>
        <p:spPr>
          <a:xfrm rot="5400000">
            <a:off x="2613112" y="4952430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22660881-ADBB-4056-BECA-94105DD99D12}"/>
              </a:ext>
            </a:extLst>
          </p:cNvPr>
          <p:cNvSpPr/>
          <p:nvPr/>
        </p:nvSpPr>
        <p:spPr>
          <a:xfrm rot="5400000">
            <a:off x="3877079" y="4941779"/>
            <a:ext cx="150829" cy="47219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1E46B8-F09F-45B0-98EB-AFB9BF5DFF63}"/>
              </a:ext>
            </a:extLst>
          </p:cNvPr>
          <p:cNvSpPr txBox="1"/>
          <p:nvPr/>
        </p:nvSpPr>
        <p:spPr>
          <a:xfrm>
            <a:off x="2248240" y="4835950"/>
            <a:ext cx="388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    kleine         große      kleine           große   Punktierung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C372454-05A3-494D-AA10-926A76AC4755}"/>
              </a:ext>
            </a:extLst>
          </p:cNvPr>
          <p:cNvCxnSpPr>
            <a:cxnSpLocks/>
          </p:cNvCxnSpPr>
          <p:nvPr/>
        </p:nvCxnSpPr>
        <p:spPr>
          <a:xfrm flipV="1">
            <a:off x="5838979" y="4796287"/>
            <a:ext cx="613245" cy="6544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A17CCEF-C276-4DDA-B575-09205A1100D2}"/>
              </a:ext>
            </a:extLst>
          </p:cNvPr>
          <p:cNvCxnSpPr>
            <a:cxnSpLocks/>
          </p:cNvCxnSpPr>
          <p:nvPr/>
        </p:nvCxnSpPr>
        <p:spPr>
          <a:xfrm flipV="1">
            <a:off x="6126999" y="4796287"/>
            <a:ext cx="325225" cy="7030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8585D76-BA7B-4D71-BFA5-8D9975EC1353}"/>
              </a:ext>
            </a:extLst>
          </p:cNvPr>
          <p:cNvSpPr txBox="1"/>
          <p:nvPr/>
        </p:nvSpPr>
        <p:spPr>
          <a:xfrm>
            <a:off x="6462620" y="4531691"/>
            <a:ext cx="512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fa-ti</a:t>
            </a:r>
            <a:r>
              <a:rPr lang="de-DE" sz="1600" dirty="0"/>
              <a:t>  enthält 2 Halbtonschritte (mi-</a:t>
            </a:r>
            <a:r>
              <a:rPr lang="de-DE" sz="1600" dirty="0" err="1"/>
              <a:t>fa</a:t>
            </a:r>
            <a:r>
              <a:rPr lang="de-DE" sz="1600" dirty="0"/>
              <a:t>, </a:t>
            </a:r>
            <a:r>
              <a:rPr lang="de-DE" sz="1600" dirty="0" err="1"/>
              <a:t>ti</a:t>
            </a:r>
            <a:r>
              <a:rPr lang="de-DE" sz="1600" dirty="0"/>
              <a:t>-do) &gt;&gt; verminderte Quinte (sog. „Tritonus“, rechnerisch 3 Ganztöne)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1B4993-7C14-4CF7-A0FD-DE984EDC8247}"/>
              </a:ext>
            </a:extLst>
          </p:cNvPr>
          <p:cNvSpPr txBox="1"/>
          <p:nvPr/>
        </p:nvSpPr>
        <p:spPr>
          <a:xfrm>
            <a:off x="518473" y="1904214"/>
            <a:ext cx="226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kein Vorzeichen &gt;&gt; C = do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A3A149-2C10-4A9A-9E55-514E4BD32235}"/>
              </a:ext>
            </a:extLst>
          </p:cNvPr>
          <p:cNvSpPr txBox="1"/>
          <p:nvPr/>
        </p:nvSpPr>
        <p:spPr>
          <a:xfrm>
            <a:off x="518473" y="3286451"/>
            <a:ext cx="226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zweitletztes Be = do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A7B6DBF-87CC-47A4-9D77-B0E54AAB6F9C}"/>
              </a:ext>
            </a:extLst>
          </p:cNvPr>
          <p:cNvSpPr txBox="1"/>
          <p:nvPr/>
        </p:nvSpPr>
        <p:spPr>
          <a:xfrm>
            <a:off x="600876" y="4974449"/>
            <a:ext cx="149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letztes Be = </a:t>
            </a:r>
            <a:r>
              <a:rPr lang="de-DE" sz="1400" dirty="0" err="1"/>
              <a:t>fa</a:t>
            </a:r>
            <a:endParaRPr lang="de-DE" sz="1400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629AE18-7193-4965-9C23-57F0829B7213}"/>
              </a:ext>
            </a:extLst>
          </p:cNvPr>
          <p:cNvCxnSpPr>
            <a:cxnSpLocks/>
          </p:cNvCxnSpPr>
          <p:nvPr/>
        </p:nvCxnSpPr>
        <p:spPr>
          <a:xfrm>
            <a:off x="838200" y="3519825"/>
            <a:ext cx="651234" cy="3130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0801F2F-C9CD-4683-97DE-40D504CEA046}"/>
              </a:ext>
            </a:extLst>
          </p:cNvPr>
          <p:cNvCxnSpPr>
            <a:cxnSpLocks/>
          </p:cNvCxnSpPr>
          <p:nvPr/>
        </p:nvCxnSpPr>
        <p:spPr>
          <a:xfrm>
            <a:off x="930595" y="5262049"/>
            <a:ext cx="518699" cy="3309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P 006">
            <a:hlinkClick r:id="" action="ppaction://media"/>
            <a:extLst>
              <a:ext uri="{FF2B5EF4-FFF2-40B4-BE49-F238E27FC236}">
                <a16:creationId xmlns:a16="http://schemas.microsoft.com/office/drawing/2014/main" id="{6E3946B8-B4F4-470E-AC28-B49A324E4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89611" y="2187639"/>
            <a:ext cx="609600" cy="609600"/>
          </a:xfrm>
          <a:prstGeom prst="rect">
            <a:avLst/>
          </a:prstGeom>
        </p:spPr>
      </p:pic>
      <p:pic>
        <p:nvPicPr>
          <p:cNvPr id="32" name="CP 119 Anfang">
            <a:hlinkClick r:id="" action="ppaction://media"/>
            <a:extLst>
              <a:ext uri="{FF2B5EF4-FFF2-40B4-BE49-F238E27FC236}">
                <a16:creationId xmlns:a16="http://schemas.microsoft.com/office/drawing/2014/main" id="{809A1FDC-FBC5-4239-AEBE-7200E058D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87552" y="3648716"/>
            <a:ext cx="609600" cy="609600"/>
          </a:xfrm>
          <a:prstGeom prst="rect">
            <a:avLst/>
          </a:prstGeom>
        </p:spPr>
      </p:pic>
      <p:pic>
        <p:nvPicPr>
          <p:cNvPr id="33" name="CP 148 Anfang">
            <a:hlinkClick r:id="" action="ppaction://media"/>
            <a:extLst>
              <a:ext uri="{FF2B5EF4-FFF2-40B4-BE49-F238E27FC236}">
                <a16:creationId xmlns:a16="http://schemas.microsoft.com/office/drawing/2014/main" id="{79AEB2EF-060A-4340-AF11-D1845FCB6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42780" y="5592989"/>
            <a:ext cx="609600" cy="609600"/>
          </a:xfrm>
          <a:prstGeom prst="rect">
            <a:avLst/>
          </a:prstGeom>
        </p:spPr>
      </p:pic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3261E3A7-92CC-4039-8F10-1030E82F048A}"/>
              </a:ext>
            </a:extLst>
          </p:cNvPr>
          <p:cNvSpPr/>
          <p:nvPr/>
        </p:nvSpPr>
        <p:spPr>
          <a:xfrm rot="19263439">
            <a:off x="2462427" y="2283100"/>
            <a:ext cx="359996" cy="159088"/>
          </a:xfrm>
          <a:prstGeom prst="rightArrow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38D569D0-F922-49DF-B3F4-5EB28710CB3C}"/>
              </a:ext>
            </a:extLst>
          </p:cNvPr>
          <p:cNvSpPr/>
          <p:nvPr/>
        </p:nvSpPr>
        <p:spPr>
          <a:xfrm rot="19263439">
            <a:off x="2286847" y="3838719"/>
            <a:ext cx="425013" cy="164640"/>
          </a:xfrm>
          <a:prstGeom prst="rightArrow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379476C0-3FE6-4B21-84F0-44BB98F65754}"/>
              </a:ext>
            </a:extLst>
          </p:cNvPr>
          <p:cNvSpPr/>
          <p:nvPr/>
        </p:nvSpPr>
        <p:spPr>
          <a:xfrm rot="19263439">
            <a:off x="2026865" y="5724554"/>
            <a:ext cx="392685" cy="78375"/>
          </a:xfrm>
          <a:prstGeom prst="rightArrow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4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67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23" grpId="0"/>
      <p:bldP spid="24" grpId="0"/>
      <p:bldP spid="25" grpId="0"/>
      <p:bldP spid="26" grpId="0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Breitbild</PresentationFormat>
  <Paragraphs>155</Paragraphs>
  <Slides>17</Slides>
  <Notes>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Berner Singstudenten</vt:lpstr>
      <vt:lpstr>Definition</vt:lpstr>
      <vt:lpstr>Übersicht</vt:lpstr>
      <vt:lpstr>groß, klein, vermindert, übermäßig</vt:lpstr>
      <vt:lpstr>PowerPoint-Präsentation</vt:lpstr>
      <vt:lpstr>PowerPoint-Präsentation</vt:lpstr>
      <vt:lpstr>Terzen</vt:lpstr>
      <vt:lpstr>PowerPoint-Präsentation</vt:lpstr>
      <vt:lpstr>Quarten</vt:lpstr>
      <vt:lpstr>PowerPoint-Präsentation</vt:lpstr>
      <vt:lpstr>Quarten</vt:lpstr>
      <vt:lpstr>Quarten</vt:lpstr>
      <vt:lpstr>Quarten</vt:lpstr>
      <vt:lpstr>Sexten</vt:lpstr>
      <vt:lpstr>Sexten</vt:lpstr>
      <vt:lpstr>Sexten</vt:lpstr>
      <vt:lpstr>Sexten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86</cp:revision>
  <dcterms:created xsi:type="dcterms:W3CDTF">2020-03-25T07:10:35Z</dcterms:created>
  <dcterms:modified xsi:type="dcterms:W3CDTF">2020-03-25T16:24:03Z</dcterms:modified>
</cp:coreProperties>
</file>