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" initials="A" lastIdx="1" clrIdx="0">
    <p:extLst>
      <p:ext uri="{19B8F6BF-5375-455C-9EA6-DF929625EA0E}">
        <p15:presenceInfo xmlns:p15="http://schemas.microsoft.com/office/powerpoint/2012/main" userId="32a59dc2f5c45d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28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09FB5-8BFD-4F34-8018-3A0BEF43FAD1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8441-D224-43F6-87D1-CD8820E45C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66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0E141-7D49-4351-A0C6-C9F8035DE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A9D476-2358-45FC-A745-1AC5CC2A4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0DB808-5058-48CF-8ED5-4A98F7C2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669192-933D-489D-8723-92C48340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4E721E-12E3-462D-A100-488225B2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4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FFFD-267B-4590-B8DB-D55AAF0F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194E55-F34B-4498-8257-530D22E9A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49D1DA-2E71-4FE7-A957-8EA225D7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A2A1C2-C0CC-4F77-BDD0-7F9461AA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64855-AACB-4237-8105-7039C26F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4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76AE4E-0CF6-4202-8FDE-5F35BF28C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23C254-A1C4-406B-8600-0ECEF36D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2E713-1630-426C-9FEE-69FD8D5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11D7E0-AF26-4245-B4BF-8A03A594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2189C5-0D13-42A6-BC2C-9123E465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72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19B39-82C6-4896-BF3D-0B69C799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E4B0FF-78B0-4F54-BFC0-00880340C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ED9578-6AFD-48E3-94B9-59A5ADF5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78545B-16FF-405B-9E37-213DBCC8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78F8A6-1821-4102-BD63-3B6F59C6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58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FDD2B-0002-4838-8BE4-C5A56530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320B6-F606-495E-A760-8527B41D6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F309C-C57A-4D9B-93EE-283CF7DB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9F32DD-72F6-4F11-AF7C-17BCE32E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692368-EA1C-4363-9DF7-EDBFEDD8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68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E5421-29FB-44D3-81E2-46738791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EA9FF-1147-46B3-876C-AB4A9AA31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B0C35E-B562-4F1A-9BCE-8C1F7264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86E242-F634-4703-AF6F-897B68AC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44DE2E-8F35-4E2B-A4D3-87752BA3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1C591C-DC22-4AD3-A3F6-CAD6FC83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97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C63C8-D8A6-41B3-A948-B2FE9DF0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E523DA-EA74-4ABA-BF13-FB6F11A15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B215C3-DA51-479E-865F-00D7F13EA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693B7F-A2FA-45E8-9C81-00CB06D43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50F768-D5A6-4394-8C0F-D894D6C61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ACAC13-6797-44DB-9C9F-9D865E0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F2019D-7879-419B-B35C-D011A3DC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B110836-D313-4FBE-8987-BC62A961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72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505DD-7F37-47DF-A2EE-D4DE32C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C3BF59-5122-4222-8461-A3618C102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73533A-8EBD-45F7-8211-BC043227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62E703-03BA-4113-9384-ACC3AC58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64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F2536F-181D-4916-A465-130FA36D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2B1287-5FF1-4AD4-8FE0-CF60F9C9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BFF5E5-05E3-4685-898B-2BEA63AF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5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5349A-4FFE-45B0-BB9F-33F70207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89C7E1-055D-4103-911D-FE32FA1E5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3FBD82-248E-4AE1-9401-E18236C8E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576D48-6C17-4787-91C6-B015106F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FDC38F-F0E3-4CCF-A9BB-FFFF3493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45D80D-EE65-47E0-B8D6-2C74B41D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15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EC383-74D4-46B2-A290-0A20DAED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58272F2-2B67-4515-A760-F7BDBED0A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01F535-C149-4765-94EE-682807BF1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64656D-DD4A-45FD-A13E-659D4897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D472E1-4168-4F97-B7C9-75CE2AD6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9AFA72-AACF-4D03-B618-719D8665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04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910CDA-FF57-447F-9DC9-6CC386A9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34C477-B008-49CA-8ABD-C875E030F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266E59-F220-4DB1-ABAD-0E94DE17D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3952-16E4-4CC9-919B-BEAAC21172DD}" type="datetimeFigureOut">
              <a:rPr lang="de-DE" smtClean="0"/>
              <a:t>25.04.2020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30FF51-FC16-42AD-918D-47C47681C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00C4D-19BF-473C-8D5F-0B9493B78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4B62D-D9F3-4017-97EC-8965042B75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ti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8.mp3"/><Relationship Id="rId13" Type="http://schemas.openxmlformats.org/officeDocument/2006/relationships/image" Target="../media/image4.png"/><Relationship Id="rId3" Type="http://schemas.microsoft.com/office/2007/relationships/media" Target="../media/media23.mp3"/><Relationship Id="rId7" Type="http://schemas.microsoft.com/office/2007/relationships/media" Target="../media/media27.mp3"/><Relationship Id="rId12" Type="http://schemas.openxmlformats.org/officeDocument/2006/relationships/image" Target="../media/image10.tif"/><Relationship Id="rId2" Type="http://schemas.microsoft.com/office/2007/relationships/media" Target="../media/media22.mp3"/><Relationship Id="rId1" Type="http://schemas.openxmlformats.org/officeDocument/2006/relationships/audio" Target="NULL" TargetMode="External"/><Relationship Id="rId6" Type="http://schemas.microsoft.com/office/2007/relationships/media" Target="../media/media26.mp3"/><Relationship Id="rId11" Type="http://schemas.openxmlformats.org/officeDocument/2006/relationships/image" Target="../media/image9.tif"/><Relationship Id="rId5" Type="http://schemas.microsoft.com/office/2007/relationships/media" Target="../media/media25.mp3"/><Relationship Id="rId10" Type="http://schemas.openxmlformats.org/officeDocument/2006/relationships/slideLayout" Target="../slideLayouts/slideLayout7.xml"/><Relationship Id="rId4" Type="http://schemas.microsoft.com/office/2007/relationships/media" Target="../media/media24.mp3"/><Relationship Id="rId9" Type="http://schemas.microsoft.com/office/2007/relationships/media" Target="../media/media29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1.mp3"/><Relationship Id="rId7" Type="http://schemas.microsoft.com/office/2007/relationships/media" Target="../media/media26.mp3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microsoft.com/office/2007/relationships/media" Target="../media/media24.mp3"/><Relationship Id="rId5" Type="http://schemas.microsoft.com/office/2007/relationships/media" Target="../media/media22.mp3"/><Relationship Id="rId10" Type="http://schemas.openxmlformats.org/officeDocument/2006/relationships/image" Target="../media/image4.png"/><Relationship Id="rId4" Type="http://schemas.microsoft.com/office/2007/relationships/media" Target="../media/media28.mp3"/><Relationship Id="rId9" Type="http://schemas.openxmlformats.org/officeDocument/2006/relationships/image" Target="../media/image1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"/><Relationship Id="rId5" Type="http://schemas.openxmlformats.org/officeDocument/2006/relationships/slideLayout" Target="../slideLayouts/slideLayout6.xml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image" Target="../media/image7.tif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6" Type="http://schemas.openxmlformats.org/officeDocument/2006/relationships/audio" Target="../media/media11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microsoft.com/office/2007/relationships/media" Target="../media/media11.mp3"/><Relationship Id="rId10" Type="http://schemas.openxmlformats.org/officeDocument/2006/relationships/audio" Target="../media/media8.mp3"/><Relationship Id="rId19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p3"/><Relationship Id="rId7" Type="http://schemas.openxmlformats.org/officeDocument/2006/relationships/image" Target="../media/image8.tif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6.xml"/><Relationship Id="rId5" Type="http://schemas.microsoft.com/office/2007/relationships/media" Target="../media/media15.mp3"/><Relationship Id="rId4" Type="http://schemas.microsoft.com/office/2007/relationships/media" Target="../media/media1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3" Type="http://schemas.microsoft.com/office/2007/relationships/media" Target="../media/media17.mp3"/><Relationship Id="rId7" Type="http://schemas.microsoft.com/office/2007/relationships/media" Target="../media/media19.mp3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4.png"/><Relationship Id="rId5" Type="http://schemas.microsoft.com/office/2007/relationships/media" Target="../media/media18.mp3"/><Relationship Id="rId10" Type="http://schemas.openxmlformats.org/officeDocument/2006/relationships/image" Target="../media/image8.tif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398008" cy="2018946"/>
          </a:xfrm>
        </p:spPr>
        <p:txBody>
          <a:bodyPr>
            <a:normAutofit fontScale="92500" lnSpcReduction="2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11:</a:t>
            </a:r>
          </a:p>
          <a:p>
            <a:r>
              <a:rPr lang="de-DE" sz="3200" dirty="0"/>
              <a:t>Anwendung. </a:t>
            </a:r>
            <a:r>
              <a:rPr lang="de-DE" sz="3200" dirty="0" err="1"/>
              <a:t>Canten</a:t>
            </a:r>
            <a:r>
              <a:rPr lang="de-DE" sz="3200" dirty="0"/>
              <a:t> 6, 10, 11, 28 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März/April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D8A33A-D3A8-4DD7-90D4-922F73981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099" r="51440" b="24536"/>
          <a:stretch/>
        </p:blipFill>
        <p:spPr>
          <a:xfrm>
            <a:off x="5740923" y="219173"/>
            <a:ext cx="4251489" cy="64196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4027DF-975A-473C-9999-2E12061F9504}"/>
              </a:ext>
            </a:extLst>
          </p:cNvPr>
          <p:cNvSpPr txBox="1"/>
          <p:nvPr/>
        </p:nvSpPr>
        <p:spPr>
          <a:xfrm>
            <a:off x="609639" y="386499"/>
            <a:ext cx="462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Und nun noch etwas Kniffligeres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A05546-DB02-4B1B-826B-D683DF295B3F}"/>
              </a:ext>
            </a:extLst>
          </p:cNvPr>
          <p:cNvSpPr txBox="1"/>
          <p:nvPr/>
        </p:nvSpPr>
        <p:spPr>
          <a:xfrm>
            <a:off x="744718" y="1498862"/>
            <a:ext cx="34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Teil: rhythmische Klippen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EFF05A-D5E6-4807-A536-3A7957D5CE90}"/>
              </a:ext>
            </a:extLst>
          </p:cNvPr>
          <p:cNvSpPr txBox="1"/>
          <p:nvPr/>
        </p:nvSpPr>
        <p:spPr>
          <a:xfrm>
            <a:off x="744718" y="2149560"/>
            <a:ext cx="34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synkopisch vorgezogener Beginn </a:t>
            </a:r>
            <a:br>
              <a:rPr lang="de-DE" dirty="0"/>
            </a:br>
            <a:r>
              <a:rPr lang="de-DE" dirty="0"/>
              <a:t>der zweiten Zeile in allen Stimmen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6067F8-28C8-48EC-B6E5-76B9336BDCF0}"/>
              </a:ext>
            </a:extLst>
          </p:cNvPr>
          <p:cNvSpPr txBox="1"/>
          <p:nvPr/>
        </p:nvSpPr>
        <p:spPr>
          <a:xfrm>
            <a:off x="757028" y="3437594"/>
            <a:ext cx="3272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synkopisch vorgezogener Beginn </a:t>
            </a:r>
            <a:br>
              <a:rPr lang="de-DE" dirty="0"/>
            </a:br>
            <a:r>
              <a:rPr lang="de-DE" dirty="0"/>
              <a:t>der dritten und vierten Zeile nur </a:t>
            </a:r>
            <a:br>
              <a:rPr lang="de-DE" dirty="0"/>
            </a:br>
            <a:r>
              <a:rPr lang="de-DE" dirty="0"/>
              <a:t>in Tenor 1 und 2 – </a:t>
            </a:r>
            <a:br>
              <a:rPr lang="de-DE" dirty="0"/>
            </a:br>
            <a:r>
              <a:rPr lang="de-DE" dirty="0"/>
              <a:t>Bass 1 und 2 erst auf Taktbeginn</a:t>
            </a:r>
          </a:p>
        </p:txBody>
      </p:sp>
      <p:pic>
        <p:nvPicPr>
          <p:cNvPr id="10" name="CP 028 Durch_die_Welt_langsam">
            <a:hlinkClick r:id="" action="ppaction://media"/>
            <a:extLst>
              <a:ext uri="{FF2B5EF4-FFF2-40B4-BE49-F238E27FC236}">
                <a16:creationId xmlns:a16="http://schemas.microsoft.com/office/drawing/2014/main" id="{06C59ED6-185F-4F77-8C44-DEAD494FE1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785.8979"/>
                  <p14:fade out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7682" y="2167925"/>
            <a:ext cx="609600" cy="609600"/>
          </a:xfrm>
          <a:prstGeom prst="rect">
            <a:avLst/>
          </a:prstGeom>
        </p:spPr>
      </p:pic>
      <p:pic>
        <p:nvPicPr>
          <p:cNvPr id="11" name="CP 028 Durch_die_Welt">
            <a:hlinkClick r:id="" action="ppaction://media"/>
            <a:extLst>
              <a:ext uri="{FF2B5EF4-FFF2-40B4-BE49-F238E27FC236}">
                <a16:creationId xmlns:a16="http://schemas.microsoft.com/office/drawing/2014/main" id="{8EF25E4F-A34D-4374-B0C8-681144B9C3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3165.7551"/>
                  <p14:fade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7682" y="3951651"/>
            <a:ext cx="609600" cy="6096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B747C0B-78F9-4CF5-9BAB-4E9B6D9518BA}"/>
              </a:ext>
            </a:extLst>
          </p:cNvPr>
          <p:cNvSpPr txBox="1"/>
          <p:nvPr/>
        </p:nvSpPr>
        <p:spPr>
          <a:xfrm>
            <a:off x="10636537" y="1721235"/>
            <a:ext cx="118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langsam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2F39D0-1AEF-4185-A51F-352CE3740F51}"/>
              </a:ext>
            </a:extLst>
          </p:cNvPr>
          <p:cNvSpPr txBox="1"/>
          <p:nvPr/>
        </p:nvSpPr>
        <p:spPr>
          <a:xfrm>
            <a:off x="10636537" y="3572892"/>
            <a:ext cx="13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66280A-B7E4-45C4-BFBD-F8F18E17B8B4}"/>
              </a:ext>
            </a:extLst>
          </p:cNvPr>
          <p:cNvSpPr txBox="1"/>
          <p:nvPr/>
        </p:nvSpPr>
        <p:spPr>
          <a:xfrm>
            <a:off x="744718" y="5330857"/>
            <a:ext cx="408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gis</a:t>
            </a:r>
            <a:r>
              <a:rPr lang="de-DE" i="1" dirty="0"/>
              <a:t> </a:t>
            </a:r>
            <a:r>
              <a:rPr lang="de-DE" dirty="0"/>
              <a:t>= Leitton zu </a:t>
            </a:r>
            <a:r>
              <a:rPr lang="de-DE" i="1" dirty="0"/>
              <a:t>a</a:t>
            </a:r>
            <a:r>
              <a:rPr lang="de-DE" dirty="0"/>
              <a:t> (=Grundton von a-Moll)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DD3C87E-6A06-4815-B69E-43A0FC252FCA}"/>
              </a:ext>
            </a:extLst>
          </p:cNvPr>
          <p:cNvSpPr/>
          <p:nvPr/>
        </p:nvSpPr>
        <p:spPr>
          <a:xfrm>
            <a:off x="9300754" y="1105989"/>
            <a:ext cx="478972" cy="182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B1D5EA-513C-4123-8524-771AF7E900BA}"/>
              </a:ext>
            </a:extLst>
          </p:cNvPr>
          <p:cNvSpPr/>
          <p:nvPr/>
        </p:nvSpPr>
        <p:spPr>
          <a:xfrm rot="16200000">
            <a:off x="2078446" y="720986"/>
            <a:ext cx="717495" cy="35720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8704C44-73FB-4068-8C25-F81710C873EA}"/>
              </a:ext>
            </a:extLst>
          </p:cNvPr>
          <p:cNvSpPr/>
          <p:nvPr/>
        </p:nvSpPr>
        <p:spPr>
          <a:xfrm rot="16200000">
            <a:off x="2058444" y="2049379"/>
            <a:ext cx="851039" cy="357203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845DB46-8B96-4F37-9D82-3091A5F3D394}"/>
              </a:ext>
            </a:extLst>
          </p:cNvPr>
          <p:cNvSpPr/>
          <p:nvPr/>
        </p:nvSpPr>
        <p:spPr>
          <a:xfrm rot="16200000">
            <a:off x="8628746" y="2737866"/>
            <a:ext cx="425581" cy="91843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C02B430-B55D-4F1D-96CD-172EDDDF7F38}"/>
              </a:ext>
            </a:extLst>
          </p:cNvPr>
          <p:cNvSpPr/>
          <p:nvPr/>
        </p:nvSpPr>
        <p:spPr>
          <a:xfrm rot="16200000">
            <a:off x="8829063" y="3899027"/>
            <a:ext cx="503919" cy="91843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BA07137-8A58-4E51-8A30-0FEDF1D8AE75}"/>
              </a:ext>
            </a:extLst>
          </p:cNvPr>
          <p:cNvSpPr/>
          <p:nvPr/>
        </p:nvSpPr>
        <p:spPr>
          <a:xfrm rot="16200000">
            <a:off x="7653876" y="4391000"/>
            <a:ext cx="425581" cy="91843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67FC8DC-5CE7-4E65-AF24-C4F11C05B209}"/>
              </a:ext>
            </a:extLst>
          </p:cNvPr>
          <p:cNvSpPr/>
          <p:nvPr/>
        </p:nvSpPr>
        <p:spPr>
          <a:xfrm rot="16200000">
            <a:off x="2196802" y="2884393"/>
            <a:ext cx="300951" cy="320511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940D52E-3E82-42BD-9F8A-28D8A0BB3396}"/>
              </a:ext>
            </a:extLst>
          </p:cNvPr>
          <p:cNvSpPr/>
          <p:nvPr/>
        </p:nvSpPr>
        <p:spPr>
          <a:xfrm rot="16200000">
            <a:off x="7841459" y="5548533"/>
            <a:ext cx="554470" cy="10746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F27C08E-E2B3-48B8-A771-574511365F4E}"/>
              </a:ext>
            </a:extLst>
          </p:cNvPr>
          <p:cNvSpPr/>
          <p:nvPr/>
        </p:nvSpPr>
        <p:spPr>
          <a:xfrm>
            <a:off x="778559" y="5366681"/>
            <a:ext cx="361322" cy="300952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EA82B2-361A-462C-8043-39161BA3C115}"/>
              </a:ext>
            </a:extLst>
          </p:cNvPr>
          <p:cNvSpPr/>
          <p:nvPr/>
        </p:nvSpPr>
        <p:spPr>
          <a:xfrm>
            <a:off x="6639381" y="4106285"/>
            <a:ext cx="361322" cy="300952"/>
          </a:xfrm>
          <a:prstGeom prst="ellipse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B7D464DA-80A4-4E4F-B8E1-96F2316E0DE1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1366887" y="4363164"/>
            <a:ext cx="5325408" cy="967694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18F3386-0081-4F43-8EC6-E10658BA8E72}"/>
              </a:ext>
            </a:extLst>
          </p:cNvPr>
          <p:cNvCxnSpPr>
            <a:cxnSpLocks/>
          </p:cNvCxnSpPr>
          <p:nvPr/>
        </p:nvCxnSpPr>
        <p:spPr>
          <a:xfrm>
            <a:off x="3949835" y="4468100"/>
            <a:ext cx="4694180" cy="310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AC1C067-55CB-4662-9F9C-CB59A7BEE9DF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3995417" y="4509487"/>
            <a:ext cx="3585950" cy="157637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A57517BF-A399-4D7B-BA87-19B0314EEF1D}"/>
              </a:ext>
            </a:extLst>
          </p:cNvPr>
          <p:cNvCxnSpPr>
            <a:cxnSpLocks/>
          </p:cNvCxnSpPr>
          <p:nvPr/>
        </p:nvCxnSpPr>
        <p:spPr>
          <a:xfrm flipV="1">
            <a:off x="4223208" y="2063589"/>
            <a:ext cx="5077546" cy="3043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9CB8699-73DD-4865-B00C-C8FFD0FA47C1}"/>
              </a:ext>
            </a:extLst>
          </p:cNvPr>
          <p:cNvCxnSpPr>
            <a:cxnSpLocks/>
          </p:cNvCxnSpPr>
          <p:nvPr/>
        </p:nvCxnSpPr>
        <p:spPr>
          <a:xfrm>
            <a:off x="4281269" y="3716732"/>
            <a:ext cx="3194187" cy="114170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FBA4724-3498-4482-B579-157A6D840146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4269979" y="3197083"/>
            <a:ext cx="4112340" cy="51135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7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3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1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DBF2A7D-D953-4BC7-B644-B27FA76F4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0" t="2475" r="1496" b="25361"/>
          <a:stretch/>
        </p:blipFill>
        <p:spPr>
          <a:xfrm>
            <a:off x="411638" y="319699"/>
            <a:ext cx="4421171" cy="635922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F65EDD-0613-46F1-9C5B-E47906EB88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4811" r="50463" b="71684"/>
          <a:stretch/>
        </p:blipFill>
        <p:spPr>
          <a:xfrm>
            <a:off x="4578912" y="4110285"/>
            <a:ext cx="4781904" cy="2356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7EC7323-953B-4C16-9EC9-4E2355318396}"/>
              </a:ext>
            </a:extLst>
          </p:cNvPr>
          <p:cNvSpPr txBox="1"/>
          <p:nvPr/>
        </p:nvSpPr>
        <p:spPr>
          <a:xfrm>
            <a:off x="5247588" y="237791"/>
            <a:ext cx="298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Harmonik auf Umwegen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19E5512-4DDB-464F-BC99-AE6723B9A0C9}"/>
              </a:ext>
            </a:extLst>
          </p:cNvPr>
          <p:cNvSpPr txBox="1"/>
          <p:nvPr/>
        </p:nvSpPr>
        <p:spPr>
          <a:xfrm>
            <a:off x="4845377" y="685121"/>
            <a:ext cx="251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gis</a:t>
            </a:r>
            <a:r>
              <a:rPr lang="de-DE" dirty="0"/>
              <a:t> = Leitton zum Grundton </a:t>
            </a:r>
            <a:r>
              <a:rPr lang="de-DE" i="1" dirty="0"/>
              <a:t>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4026EB-F1D3-4871-B344-E586F7DBCFC1}"/>
              </a:ext>
            </a:extLst>
          </p:cNvPr>
          <p:cNvSpPr txBox="1"/>
          <p:nvPr/>
        </p:nvSpPr>
        <p:spPr>
          <a:xfrm>
            <a:off x="4845377" y="1394315"/>
            <a:ext cx="259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fis</a:t>
            </a:r>
            <a:r>
              <a:rPr lang="de-DE" i="1" dirty="0"/>
              <a:t>-a-(c)-es = </a:t>
            </a:r>
            <a:r>
              <a:rPr lang="de-DE" dirty="0"/>
              <a:t>verminderter Septakkord mit Leitton </a:t>
            </a:r>
            <a:r>
              <a:rPr lang="de-DE" i="1" dirty="0" err="1"/>
              <a:t>fis</a:t>
            </a:r>
            <a:r>
              <a:rPr lang="de-DE" dirty="0"/>
              <a:t> zu </a:t>
            </a:r>
            <a:r>
              <a:rPr lang="de-DE" i="1" dirty="0"/>
              <a:t>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5591B0A-F8EA-43C9-8D52-DCF81222CC4A}"/>
              </a:ext>
            </a:extLst>
          </p:cNvPr>
          <p:cNvSpPr txBox="1"/>
          <p:nvPr/>
        </p:nvSpPr>
        <p:spPr>
          <a:xfrm>
            <a:off x="4845377" y="2329744"/>
            <a:ext cx="259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 : Dominante zum Zeilenschluss in G-Dur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3CD3A75-D338-41F8-8F26-E9EF9B27E1DB}"/>
              </a:ext>
            </a:extLst>
          </p:cNvPr>
          <p:cNvSpPr txBox="1"/>
          <p:nvPr/>
        </p:nvSpPr>
        <p:spPr>
          <a:xfrm>
            <a:off x="4845376" y="3069956"/>
            <a:ext cx="275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gis</a:t>
            </a:r>
            <a:r>
              <a:rPr lang="de-DE" i="1" dirty="0"/>
              <a:t>-h-d-f </a:t>
            </a:r>
            <a:r>
              <a:rPr lang="de-DE" dirty="0"/>
              <a:t>= verminderter Septakkord mit Leitton </a:t>
            </a:r>
            <a:r>
              <a:rPr lang="de-DE" dirty="0" err="1"/>
              <a:t>gis</a:t>
            </a:r>
            <a:r>
              <a:rPr lang="de-DE" dirty="0"/>
              <a:t> zum Zeilenschluss in a-Moll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A01AFE-A059-4FE9-84CF-953346A51FF7}"/>
              </a:ext>
            </a:extLst>
          </p:cNvPr>
          <p:cNvSpPr txBox="1"/>
          <p:nvPr/>
        </p:nvSpPr>
        <p:spPr>
          <a:xfrm>
            <a:off x="9605914" y="3971690"/>
            <a:ext cx="209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Zeilenschluss in E-Dur (Dominante der Grundtonart a-Moll)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ECAC1E-D10D-400F-97B1-A79BF996E38E}"/>
              </a:ext>
            </a:extLst>
          </p:cNvPr>
          <p:cNvSpPr txBox="1"/>
          <p:nvPr/>
        </p:nvSpPr>
        <p:spPr>
          <a:xfrm>
            <a:off x="9524214" y="5080738"/>
            <a:ext cx="2413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dis</a:t>
            </a:r>
            <a:r>
              <a:rPr lang="de-DE" i="1" dirty="0"/>
              <a:t>-f-a</a:t>
            </a:r>
            <a:r>
              <a:rPr lang="de-DE" dirty="0"/>
              <a:t> = verminderter Dreiklang mit Leitton zu </a:t>
            </a:r>
            <a:r>
              <a:rPr lang="de-DE" i="1" dirty="0"/>
              <a:t>e</a:t>
            </a:r>
            <a:r>
              <a:rPr lang="de-DE" dirty="0"/>
              <a:t> (eingeschobener </a:t>
            </a:r>
            <a:r>
              <a:rPr lang="de-DE" dirty="0" err="1"/>
              <a:t>dominantischer</a:t>
            </a:r>
            <a:r>
              <a:rPr lang="de-DE" dirty="0"/>
              <a:t> Klang)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409EDF-6015-4773-A631-29F946D2A7C4}"/>
              </a:ext>
            </a:extLst>
          </p:cNvPr>
          <p:cNvSpPr txBox="1"/>
          <p:nvPr/>
        </p:nvSpPr>
        <p:spPr>
          <a:xfrm>
            <a:off x="9829015" y="249339"/>
            <a:ext cx="224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langsam       schnell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497C88-563B-4337-9267-5F47564734A7}"/>
              </a:ext>
            </a:extLst>
          </p:cNvPr>
          <p:cNvSpPr txBox="1"/>
          <p:nvPr/>
        </p:nvSpPr>
        <p:spPr>
          <a:xfrm>
            <a:off x="8936608" y="986786"/>
            <a:ext cx="885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Tenor 1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98CFCD-F672-4CFD-92AE-CE5B1DA760C9}"/>
              </a:ext>
            </a:extLst>
          </p:cNvPr>
          <p:cNvSpPr txBox="1"/>
          <p:nvPr/>
        </p:nvSpPr>
        <p:spPr>
          <a:xfrm>
            <a:off x="8936609" y="1634169"/>
            <a:ext cx="88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2</a:t>
            </a:r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9C49ECC-C90C-4CC0-A91A-A523C4199EFB}"/>
              </a:ext>
            </a:extLst>
          </p:cNvPr>
          <p:cNvSpPr txBox="1"/>
          <p:nvPr/>
        </p:nvSpPr>
        <p:spPr>
          <a:xfrm>
            <a:off x="8936608" y="2327673"/>
            <a:ext cx="124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1</a:t>
            </a:r>
          </a:p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704664-998A-44D7-A84C-CC037A61E50D}"/>
              </a:ext>
            </a:extLst>
          </p:cNvPr>
          <p:cNvSpPr txBox="1"/>
          <p:nvPr/>
        </p:nvSpPr>
        <p:spPr>
          <a:xfrm>
            <a:off x="8936608" y="3035219"/>
            <a:ext cx="110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2</a:t>
            </a:r>
          </a:p>
          <a:p>
            <a:endParaRPr lang="de-DE" dirty="0"/>
          </a:p>
        </p:txBody>
      </p:sp>
      <p:pic>
        <p:nvPicPr>
          <p:cNvPr id="17" name="CP 028 Durch_die_Welt_langsam_T1">
            <a:hlinkClick r:id="" action="ppaction://media"/>
            <a:extLst>
              <a:ext uri="{FF2B5EF4-FFF2-40B4-BE49-F238E27FC236}">
                <a16:creationId xmlns:a16="http://schemas.microsoft.com/office/drawing/2014/main" id="{4C118944-4FD0-444C-B6BC-19926DB36E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00" end="29660.265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21245" y="870097"/>
            <a:ext cx="609600" cy="609600"/>
          </a:xfrm>
          <a:prstGeom prst="rect">
            <a:avLst/>
          </a:prstGeom>
        </p:spPr>
      </p:pic>
      <p:pic>
        <p:nvPicPr>
          <p:cNvPr id="18" name="CP 028 Durch_die_Welt_T1">
            <a:hlinkClick r:id="" action="ppaction://media"/>
            <a:extLst>
              <a:ext uri="{FF2B5EF4-FFF2-40B4-BE49-F238E27FC236}">
                <a16:creationId xmlns:a16="http://schemas.microsoft.com/office/drawing/2014/main" id="{56C681AD-5C0B-4115-B621-2FD65B1B9A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700" end="19807.7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90634" y="863572"/>
            <a:ext cx="609600" cy="609600"/>
          </a:xfrm>
          <a:prstGeom prst="rect">
            <a:avLst/>
          </a:prstGeom>
        </p:spPr>
      </p:pic>
      <p:pic>
        <p:nvPicPr>
          <p:cNvPr id="19" name="CP 028 Durch_die_Welt_langsam_T2">
            <a:hlinkClick r:id="" action="ppaction://media"/>
            <a:extLst>
              <a:ext uri="{FF2B5EF4-FFF2-40B4-BE49-F238E27FC236}">
                <a16:creationId xmlns:a16="http://schemas.microsoft.com/office/drawing/2014/main" id="{0F6F669E-375B-4249-A809-2B6B6D0FA4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0700" end="29643.265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02391" y="1592454"/>
            <a:ext cx="609600" cy="609600"/>
          </a:xfrm>
          <a:prstGeom prst="rect">
            <a:avLst/>
          </a:prstGeom>
        </p:spPr>
      </p:pic>
      <p:pic>
        <p:nvPicPr>
          <p:cNvPr id="20" name="CP 028 Durch_die_Welt_T2">
            <a:hlinkClick r:id="" action="ppaction://media"/>
            <a:extLst>
              <a:ext uri="{FF2B5EF4-FFF2-40B4-BE49-F238E27FC236}">
                <a16:creationId xmlns:a16="http://schemas.microsoft.com/office/drawing/2014/main" id="{FEAEBBF5-F8E1-4B76-B6F2-F091D635B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700" end="19807.7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90634" y="1593375"/>
            <a:ext cx="609600" cy="609600"/>
          </a:xfrm>
          <a:prstGeom prst="rect">
            <a:avLst/>
          </a:prstGeom>
        </p:spPr>
      </p:pic>
      <p:pic>
        <p:nvPicPr>
          <p:cNvPr id="21" name="CP 028 Durch_die_Welt_langsam_B1">
            <a:hlinkClick r:id="" action="ppaction://media"/>
            <a:extLst>
              <a:ext uri="{FF2B5EF4-FFF2-40B4-BE49-F238E27FC236}">
                <a16:creationId xmlns:a16="http://schemas.microsoft.com/office/drawing/2014/main" id="{A171448B-0523-4C59-B949-C9B82C1335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700" end="29643.265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02391" y="2287570"/>
            <a:ext cx="609600" cy="609600"/>
          </a:xfrm>
          <a:prstGeom prst="rect">
            <a:avLst/>
          </a:prstGeom>
        </p:spPr>
      </p:pic>
      <p:pic>
        <p:nvPicPr>
          <p:cNvPr id="22" name="CP 028 Durch_die_Welt_B1">
            <a:hlinkClick r:id="" action="ppaction://media"/>
            <a:extLst>
              <a:ext uri="{FF2B5EF4-FFF2-40B4-BE49-F238E27FC236}">
                <a16:creationId xmlns:a16="http://schemas.microsoft.com/office/drawing/2014/main" id="{A8D0A52E-7171-4E2D-BB22-543FB6EE5E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3700" end="19807.7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4200" y="2294640"/>
            <a:ext cx="609600" cy="609600"/>
          </a:xfrm>
          <a:prstGeom prst="rect">
            <a:avLst/>
          </a:prstGeom>
        </p:spPr>
      </p:pic>
      <p:pic>
        <p:nvPicPr>
          <p:cNvPr id="23" name="CP 028 Durch_die_Welt_langsam_B2">
            <a:hlinkClick r:id="" action="ppaction://media"/>
            <a:extLst>
              <a:ext uri="{FF2B5EF4-FFF2-40B4-BE49-F238E27FC236}">
                <a16:creationId xmlns:a16="http://schemas.microsoft.com/office/drawing/2014/main" id="{74EF73D6-8C68-4EB1-A53E-A969279F14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0700" end="29643.265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02391" y="3033554"/>
            <a:ext cx="609600" cy="609600"/>
          </a:xfrm>
          <a:prstGeom prst="rect">
            <a:avLst/>
          </a:prstGeom>
        </p:spPr>
      </p:pic>
      <p:pic>
        <p:nvPicPr>
          <p:cNvPr id="24" name="CP 028 Durch_die_Welt_B2">
            <a:hlinkClick r:id="" action="ppaction://media"/>
            <a:extLst>
              <a:ext uri="{FF2B5EF4-FFF2-40B4-BE49-F238E27FC236}">
                <a16:creationId xmlns:a16="http://schemas.microsoft.com/office/drawing/2014/main" id="{A781A994-3225-4628-9E82-F040C12A10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3700" end="19807.7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20485" y="2995905"/>
            <a:ext cx="609600" cy="6096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C6916AB-2C4E-48F9-879C-3155F90A7623}"/>
              </a:ext>
            </a:extLst>
          </p:cNvPr>
          <p:cNvSpPr/>
          <p:nvPr/>
        </p:nvSpPr>
        <p:spPr>
          <a:xfrm>
            <a:off x="999242" y="1726596"/>
            <a:ext cx="190108" cy="208066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EFEBE9F-1298-431B-8D1C-F3B5C862EDBD}"/>
              </a:ext>
            </a:extLst>
          </p:cNvPr>
          <p:cNvSpPr/>
          <p:nvPr/>
        </p:nvSpPr>
        <p:spPr>
          <a:xfrm>
            <a:off x="2498102" y="1689188"/>
            <a:ext cx="190108" cy="208066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586263C-2EA5-4082-86E5-1C98AFEFB2DC}"/>
              </a:ext>
            </a:extLst>
          </p:cNvPr>
          <p:cNvSpPr/>
          <p:nvPr/>
        </p:nvSpPr>
        <p:spPr>
          <a:xfrm>
            <a:off x="999242" y="759539"/>
            <a:ext cx="190108" cy="208066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DA0FD82-790B-4175-954A-47959C796972}"/>
              </a:ext>
            </a:extLst>
          </p:cNvPr>
          <p:cNvSpPr/>
          <p:nvPr/>
        </p:nvSpPr>
        <p:spPr>
          <a:xfrm>
            <a:off x="4899419" y="794170"/>
            <a:ext cx="190108" cy="208066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AD8C99B9-F999-47BB-934C-8994B47FBF4C}"/>
              </a:ext>
            </a:extLst>
          </p:cNvPr>
          <p:cNvCxnSpPr>
            <a:cxnSpLocks/>
          </p:cNvCxnSpPr>
          <p:nvPr/>
        </p:nvCxnSpPr>
        <p:spPr>
          <a:xfrm flipH="1">
            <a:off x="1189350" y="870097"/>
            <a:ext cx="3656026" cy="81909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97A1178-25B9-4313-B208-5C43C0AD6359}"/>
              </a:ext>
            </a:extLst>
          </p:cNvPr>
          <p:cNvCxnSpPr>
            <a:cxnSpLocks/>
          </p:cNvCxnSpPr>
          <p:nvPr/>
        </p:nvCxnSpPr>
        <p:spPr>
          <a:xfrm flipH="1">
            <a:off x="1243393" y="802212"/>
            <a:ext cx="3589416" cy="160550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4362AA0-C681-4B8F-AEC4-574409964799}"/>
              </a:ext>
            </a:extLst>
          </p:cNvPr>
          <p:cNvCxnSpPr>
            <a:cxnSpLocks/>
          </p:cNvCxnSpPr>
          <p:nvPr/>
        </p:nvCxnSpPr>
        <p:spPr>
          <a:xfrm flipH="1">
            <a:off x="2622223" y="962762"/>
            <a:ext cx="2210586" cy="692483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>
            <a:extLst>
              <a:ext uri="{FF2B5EF4-FFF2-40B4-BE49-F238E27FC236}">
                <a16:creationId xmlns:a16="http://schemas.microsoft.com/office/drawing/2014/main" id="{DE6DC27F-C6D2-4815-8E82-5A37A5462C5F}"/>
              </a:ext>
            </a:extLst>
          </p:cNvPr>
          <p:cNvSpPr/>
          <p:nvPr/>
        </p:nvSpPr>
        <p:spPr>
          <a:xfrm>
            <a:off x="1480008" y="3605505"/>
            <a:ext cx="377072" cy="219198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EF45A72-6F6D-47E4-B825-BE5ACA34AE7E}"/>
              </a:ext>
            </a:extLst>
          </p:cNvPr>
          <p:cNvSpPr/>
          <p:nvPr/>
        </p:nvSpPr>
        <p:spPr>
          <a:xfrm>
            <a:off x="4901464" y="1440501"/>
            <a:ext cx="1097128" cy="31968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5CA94BA7-7413-4FB5-89ED-77A18C4EBB26}"/>
              </a:ext>
            </a:extLst>
          </p:cNvPr>
          <p:cNvCxnSpPr>
            <a:stCxn id="6" idx="1"/>
          </p:cNvCxnSpPr>
          <p:nvPr/>
        </p:nvCxnSpPr>
        <p:spPr>
          <a:xfrm flipH="1">
            <a:off x="1857080" y="1855980"/>
            <a:ext cx="2988297" cy="1749525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C080803F-8FC0-4E77-BAA0-2CA07CB114AD}"/>
              </a:ext>
            </a:extLst>
          </p:cNvPr>
          <p:cNvSpPr/>
          <p:nvPr/>
        </p:nvSpPr>
        <p:spPr>
          <a:xfrm>
            <a:off x="2139882" y="3576899"/>
            <a:ext cx="226246" cy="21919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EEB3782D-5508-467E-9000-EEA9AB61F42E}"/>
              </a:ext>
            </a:extLst>
          </p:cNvPr>
          <p:cNvSpPr/>
          <p:nvPr/>
        </p:nvSpPr>
        <p:spPr>
          <a:xfrm>
            <a:off x="4899419" y="2360177"/>
            <a:ext cx="756663" cy="3196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4CE8D874-3536-4547-B5C2-4CB84A731AFF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2420171" y="2520020"/>
            <a:ext cx="2479248" cy="10975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82CD7938-1767-43F4-AEF1-42A256DCF65B}"/>
              </a:ext>
            </a:extLst>
          </p:cNvPr>
          <p:cNvSpPr/>
          <p:nvPr/>
        </p:nvSpPr>
        <p:spPr>
          <a:xfrm>
            <a:off x="3333944" y="3570849"/>
            <a:ext cx="226246" cy="241705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4AD8CC-537A-4FC1-B51D-F6F2F8A7AB73}"/>
              </a:ext>
            </a:extLst>
          </p:cNvPr>
          <p:cNvSpPr/>
          <p:nvPr/>
        </p:nvSpPr>
        <p:spPr>
          <a:xfrm>
            <a:off x="4883230" y="3127781"/>
            <a:ext cx="923681" cy="31968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6CC0366A-935F-4CB9-9D3E-7F26C482BBC9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3576686" y="3287624"/>
            <a:ext cx="1306544" cy="101005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>
            <a:extLst>
              <a:ext uri="{FF2B5EF4-FFF2-40B4-BE49-F238E27FC236}">
                <a16:creationId xmlns:a16="http://schemas.microsoft.com/office/drawing/2014/main" id="{CA08DB0D-F3A6-4C30-BC55-56C546276B1A}"/>
              </a:ext>
            </a:extLst>
          </p:cNvPr>
          <p:cNvSpPr/>
          <p:nvPr/>
        </p:nvSpPr>
        <p:spPr>
          <a:xfrm>
            <a:off x="7568780" y="4499949"/>
            <a:ext cx="317368" cy="169350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027791D3-BB7A-4E1C-B613-DA3F440A5914}"/>
              </a:ext>
            </a:extLst>
          </p:cNvPr>
          <p:cNvSpPr/>
          <p:nvPr/>
        </p:nvSpPr>
        <p:spPr>
          <a:xfrm>
            <a:off x="9558777" y="5108651"/>
            <a:ext cx="656733" cy="31968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848E226B-EE87-4DC2-B143-C30E17280E9F}"/>
              </a:ext>
            </a:extLst>
          </p:cNvPr>
          <p:cNvCxnSpPr>
            <a:cxnSpLocks/>
          </p:cNvCxnSpPr>
          <p:nvPr/>
        </p:nvCxnSpPr>
        <p:spPr>
          <a:xfrm flipH="1">
            <a:off x="7886148" y="5108651"/>
            <a:ext cx="1696198" cy="58943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31CA4CD5-9616-46AE-BBCD-D71A482FED8D}"/>
              </a:ext>
            </a:extLst>
          </p:cNvPr>
          <p:cNvSpPr/>
          <p:nvPr/>
        </p:nvSpPr>
        <p:spPr>
          <a:xfrm>
            <a:off x="8229050" y="4329986"/>
            <a:ext cx="451384" cy="203343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57211642-1BF0-4043-B138-C36DFA2032FF}"/>
              </a:ext>
            </a:extLst>
          </p:cNvPr>
          <p:cNvCxnSpPr>
            <a:cxnSpLocks/>
          </p:cNvCxnSpPr>
          <p:nvPr/>
        </p:nvCxnSpPr>
        <p:spPr>
          <a:xfrm flipH="1">
            <a:off x="8654435" y="4573139"/>
            <a:ext cx="1049283" cy="5075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1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98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3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99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38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99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38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9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38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1" grpId="0" animBg="1"/>
      <p:bldP spid="25" grpId="0" animBg="1"/>
      <p:bldP spid="26" grpId="0" animBg="1"/>
      <p:bldP spid="27" grpId="0" animBg="1"/>
      <p:bldP spid="37" grpId="0" animBg="1"/>
      <p:bldP spid="38" grpId="0" animBg="1"/>
      <p:bldP spid="41" grpId="0" animBg="1"/>
      <p:bldP spid="42" grpId="0" animBg="1"/>
      <p:bldP spid="47" grpId="0" animBg="1"/>
      <p:bldP spid="48" grpId="0" animBg="1"/>
      <p:bldP spid="51" grpId="0" animBg="1"/>
      <p:bldP spid="52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9B0FC7-E243-4F8D-BB3A-89C59893DA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8728" r="50337" b="25223"/>
          <a:stretch/>
        </p:blipFill>
        <p:spPr>
          <a:xfrm>
            <a:off x="325001" y="2736131"/>
            <a:ext cx="4084208" cy="37691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8132E8-8322-4EBB-AD15-3BEC312D42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4" t="2451" r="1461" b="25659"/>
          <a:stretch/>
        </p:blipFill>
        <p:spPr>
          <a:xfrm>
            <a:off x="4330832" y="542515"/>
            <a:ext cx="4084208" cy="58844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FD5B294-0E8F-4008-A710-069973106FB3}"/>
              </a:ext>
            </a:extLst>
          </p:cNvPr>
          <p:cNvSpPr txBox="1"/>
          <p:nvPr/>
        </p:nvSpPr>
        <p:spPr>
          <a:xfrm>
            <a:off x="574766" y="1985554"/>
            <a:ext cx="163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2: Sextsprünge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EFD744-885D-4536-A86D-4225220CCFE0}"/>
              </a:ext>
            </a:extLst>
          </p:cNvPr>
          <p:cNvSpPr txBox="1"/>
          <p:nvPr/>
        </p:nvSpPr>
        <p:spPr>
          <a:xfrm>
            <a:off x="8707268" y="1601383"/>
            <a:ext cx="261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rhythmische Klippe: Nach dem Schlag beginnen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CA02A7-FB99-47D0-93B8-6BEAF9F3AE84}"/>
              </a:ext>
            </a:extLst>
          </p:cNvPr>
          <p:cNvSpPr txBox="1"/>
          <p:nvPr/>
        </p:nvSpPr>
        <p:spPr>
          <a:xfrm>
            <a:off x="8699861" y="2782669"/>
            <a:ext cx="303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Chromatik in allen Stimmen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D02AF8-5174-405C-9493-796A9F70F96F}"/>
              </a:ext>
            </a:extLst>
          </p:cNvPr>
          <p:cNvSpPr txBox="1"/>
          <p:nvPr/>
        </p:nvSpPr>
        <p:spPr>
          <a:xfrm>
            <a:off x="8707268" y="5547864"/>
            <a:ext cx="251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Chromatik in Tenor 1/2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841984-CDF0-4379-8300-A604D5224DAF}"/>
              </a:ext>
            </a:extLst>
          </p:cNvPr>
          <p:cNvSpPr txBox="1"/>
          <p:nvPr/>
        </p:nvSpPr>
        <p:spPr>
          <a:xfrm>
            <a:off x="8699861" y="3371502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Tenor 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ED553CD-C2F4-4B6F-97D3-83A3822B5D4A}"/>
              </a:ext>
            </a:extLst>
          </p:cNvPr>
          <p:cNvSpPr txBox="1"/>
          <p:nvPr/>
        </p:nvSpPr>
        <p:spPr>
          <a:xfrm>
            <a:off x="8707268" y="3824749"/>
            <a:ext cx="90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8C4926-ABC1-4A56-9AA8-17E7CA0EAD8A}"/>
              </a:ext>
            </a:extLst>
          </p:cNvPr>
          <p:cNvSpPr txBox="1"/>
          <p:nvPr/>
        </p:nvSpPr>
        <p:spPr>
          <a:xfrm>
            <a:off x="8748090" y="4366829"/>
            <a:ext cx="104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7AFAE4-705D-4286-9F26-0CB4C173095C}"/>
              </a:ext>
            </a:extLst>
          </p:cNvPr>
          <p:cNvSpPr txBox="1"/>
          <p:nvPr/>
        </p:nvSpPr>
        <p:spPr>
          <a:xfrm>
            <a:off x="8767081" y="4988605"/>
            <a:ext cx="7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25AF84-22E7-47DB-AC38-DE6950945E38}"/>
              </a:ext>
            </a:extLst>
          </p:cNvPr>
          <p:cNvSpPr txBox="1"/>
          <p:nvPr/>
        </p:nvSpPr>
        <p:spPr>
          <a:xfrm>
            <a:off x="725061" y="633788"/>
            <a:ext cx="198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Schlussteil langsam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16578C-0AF6-4DFA-AE6D-0DEF7658E961}"/>
              </a:ext>
            </a:extLst>
          </p:cNvPr>
          <p:cNvSpPr txBox="1"/>
          <p:nvPr/>
        </p:nvSpPr>
        <p:spPr>
          <a:xfrm>
            <a:off x="687977" y="131562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Schlussteil schnell</a:t>
            </a:r>
          </a:p>
        </p:txBody>
      </p:sp>
      <p:pic>
        <p:nvPicPr>
          <p:cNvPr id="15" name="CP 028 Durch_die_Welt_langsam">
            <a:hlinkClick r:id="" action="ppaction://media"/>
            <a:extLst>
              <a:ext uri="{FF2B5EF4-FFF2-40B4-BE49-F238E27FC236}">
                <a16:creationId xmlns:a16="http://schemas.microsoft.com/office/drawing/2014/main" id="{DDCD762E-424E-4E3D-9AA8-E79DE55C33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8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6493" y="530995"/>
            <a:ext cx="609600" cy="609600"/>
          </a:xfrm>
          <a:prstGeom prst="rect">
            <a:avLst/>
          </a:prstGeom>
        </p:spPr>
      </p:pic>
      <p:pic>
        <p:nvPicPr>
          <p:cNvPr id="16" name="CP 028 Durch_die_Welt">
            <a:hlinkClick r:id="" action="ppaction://media"/>
            <a:extLst>
              <a:ext uri="{FF2B5EF4-FFF2-40B4-BE49-F238E27FC236}">
                <a16:creationId xmlns:a16="http://schemas.microsoft.com/office/drawing/2014/main" id="{E0D9D388-24DA-4206-8942-E910BF779F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5375" y="1266040"/>
            <a:ext cx="609600" cy="609600"/>
          </a:xfrm>
          <a:prstGeom prst="rect">
            <a:avLst/>
          </a:prstGeom>
        </p:spPr>
      </p:pic>
      <p:pic>
        <p:nvPicPr>
          <p:cNvPr id="23" name="CP 028 Durch_die_Welt_langsam_B2">
            <a:hlinkClick r:id="" action="ppaction://media"/>
            <a:extLst>
              <a:ext uri="{FF2B5EF4-FFF2-40B4-BE49-F238E27FC236}">
                <a16:creationId xmlns:a16="http://schemas.microsoft.com/office/drawing/2014/main" id="{CF4D372A-622A-4A5F-8C92-C004A8C5FC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0800" end="23157.2653"/>
                  <p14:fade out="2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6893" y="2315250"/>
            <a:ext cx="609600" cy="609600"/>
          </a:xfrm>
          <a:prstGeom prst="rect">
            <a:avLst/>
          </a:prstGeom>
        </p:spPr>
      </p:pic>
      <p:pic>
        <p:nvPicPr>
          <p:cNvPr id="24" name="CP 028 Durch_die_Welt_langsam_B2">
            <a:hlinkClick r:id="" action="ppaction://media"/>
            <a:extLst>
              <a:ext uri="{FF2B5EF4-FFF2-40B4-BE49-F238E27FC236}">
                <a16:creationId xmlns:a16="http://schemas.microsoft.com/office/drawing/2014/main" id="{ED72A932-BA68-4A90-8CC4-801B1A719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9600" end="3743.2653"/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5656" y="4983728"/>
            <a:ext cx="609600" cy="609600"/>
          </a:xfrm>
          <a:prstGeom prst="rect">
            <a:avLst/>
          </a:prstGeom>
        </p:spPr>
      </p:pic>
      <p:pic>
        <p:nvPicPr>
          <p:cNvPr id="25" name="CP 028 Durch_die_Welt_langsam_T1">
            <a:hlinkClick r:id="" action="ppaction://media"/>
            <a:extLst>
              <a:ext uri="{FF2B5EF4-FFF2-40B4-BE49-F238E27FC236}">
                <a16:creationId xmlns:a16="http://schemas.microsoft.com/office/drawing/2014/main" id="{2C1412C9-6BF0-4560-B0B5-13C67EF28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9600" end="3743.2653"/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5656" y="3221794"/>
            <a:ext cx="609600" cy="609600"/>
          </a:xfrm>
          <a:prstGeom prst="rect">
            <a:avLst/>
          </a:prstGeom>
        </p:spPr>
      </p:pic>
      <p:pic>
        <p:nvPicPr>
          <p:cNvPr id="26" name="CP 028 Durch_die_Welt_langsam_T2">
            <a:hlinkClick r:id="" action="ppaction://media"/>
            <a:extLst>
              <a:ext uri="{FF2B5EF4-FFF2-40B4-BE49-F238E27FC236}">
                <a16:creationId xmlns:a16="http://schemas.microsoft.com/office/drawing/2014/main" id="{A574661B-865F-4D8F-8E0B-B25A5B91DB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9600" end="3743.2653"/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67335" y="3853020"/>
            <a:ext cx="609600" cy="609600"/>
          </a:xfrm>
          <a:prstGeom prst="rect">
            <a:avLst/>
          </a:prstGeom>
        </p:spPr>
      </p:pic>
      <p:pic>
        <p:nvPicPr>
          <p:cNvPr id="27" name="CP 028 Durch_die_Welt_langsam_B1">
            <a:hlinkClick r:id="" action="ppaction://media"/>
            <a:extLst>
              <a:ext uri="{FF2B5EF4-FFF2-40B4-BE49-F238E27FC236}">
                <a16:creationId xmlns:a16="http://schemas.microsoft.com/office/drawing/2014/main" id="{92A33C79-B8E4-4B8B-B192-513C5FEB2B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9600" end="3743.2653"/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78717" y="4431361"/>
            <a:ext cx="609600" cy="609600"/>
          </a:xfrm>
          <a:prstGeom prst="rect">
            <a:avLst/>
          </a:prstGeom>
        </p:spPr>
      </p:pic>
      <p:pic>
        <p:nvPicPr>
          <p:cNvPr id="29" name="CP 028 Durch_die_Welt_langsam_T1">
            <a:hlinkClick r:id="" action="ppaction://media"/>
            <a:extLst>
              <a:ext uri="{FF2B5EF4-FFF2-40B4-BE49-F238E27FC236}">
                <a16:creationId xmlns:a16="http://schemas.microsoft.com/office/drawing/2014/main" id="{50B5881A-4429-4D93-A5BB-4FDE11E1A2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6400" end="0.265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19507" y="5917196"/>
            <a:ext cx="609600" cy="609600"/>
          </a:xfrm>
          <a:prstGeom prst="rect">
            <a:avLst/>
          </a:prstGeom>
        </p:spPr>
      </p:pic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857D01F-43B9-4B13-A701-DF79B4AA137A}"/>
              </a:ext>
            </a:extLst>
          </p:cNvPr>
          <p:cNvCxnSpPr>
            <a:cxnSpLocks/>
          </p:cNvCxnSpPr>
          <p:nvPr/>
        </p:nvCxnSpPr>
        <p:spPr>
          <a:xfrm flipV="1">
            <a:off x="1244338" y="4289196"/>
            <a:ext cx="537328" cy="173425"/>
          </a:xfrm>
          <a:prstGeom prst="line">
            <a:avLst/>
          </a:prstGeom>
          <a:ln w="4445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6AD48B47-6B91-4B85-B5CB-3110DBE6878D}"/>
              </a:ext>
            </a:extLst>
          </p:cNvPr>
          <p:cNvCxnSpPr>
            <a:cxnSpLocks/>
          </p:cNvCxnSpPr>
          <p:nvPr/>
        </p:nvCxnSpPr>
        <p:spPr>
          <a:xfrm flipV="1">
            <a:off x="6104272" y="2074289"/>
            <a:ext cx="537328" cy="173425"/>
          </a:xfrm>
          <a:prstGeom prst="line">
            <a:avLst/>
          </a:prstGeom>
          <a:ln w="4445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0FBE070-6D03-4113-89A3-9E6A808D802E}"/>
              </a:ext>
            </a:extLst>
          </p:cNvPr>
          <p:cNvCxnSpPr>
            <a:cxnSpLocks/>
          </p:cNvCxnSpPr>
          <p:nvPr/>
        </p:nvCxnSpPr>
        <p:spPr>
          <a:xfrm flipV="1">
            <a:off x="5131324" y="2088729"/>
            <a:ext cx="537328" cy="173425"/>
          </a:xfrm>
          <a:prstGeom prst="line">
            <a:avLst/>
          </a:prstGeom>
          <a:ln w="4445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F9C145A-D6BD-4E6C-9041-2CB550BC7526}"/>
              </a:ext>
            </a:extLst>
          </p:cNvPr>
          <p:cNvCxnSpPr>
            <a:cxnSpLocks/>
          </p:cNvCxnSpPr>
          <p:nvPr/>
        </p:nvCxnSpPr>
        <p:spPr>
          <a:xfrm flipV="1">
            <a:off x="2267116" y="4326232"/>
            <a:ext cx="537328" cy="173425"/>
          </a:xfrm>
          <a:prstGeom prst="line">
            <a:avLst/>
          </a:prstGeom>
          <a:ln w="4445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58694CBC-2237-4DE2-A429-94121BD63223}"/>
              </a:ext>
            </a:extLst>
          </p:cNvPr>
          <p:cNvCxnSpPr>
            <a:cxnSpLocks/>
          </p:cNvCxnSpPr>
          <p:nvPr/>
        </p:nvCxnSpPr>
        <p:spPr>
          <a:xfrm flipV="1">
            <a:off x="975674" y="2315250"/>
            <a:ext cx="966248" cy="282047"/>
          </a:xfrm>
          <a:prstGeom prst="line">
            <a:avLst/>
          </a:prstGeom>
          <a:ln w="4445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9BD16512-94AE-438E-9233-9A7D188D451E}"/>
              </a:ext>
            </a:extLst>
          </p:cNvPr>
          <p:cNvSpPr/>
          <p:nvPr/>
        </p:nvSpPr>
        <p:spPr>
          <a:xfrm>
            <a:off x="5910606" y="2736131"/>
            <a:ext cx="537328" cy="14579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CE5DE7D7-302C-44C7-98FF-F10D0F3578AB}"/>
              </a:ext>
            </a:extLst>
          </p:cNvPr>
          <p:cNvSpPr/>
          <p:nvPr/>
        </p:nvSpPr>
        <p:spPr>
          <a:xfrm>
            <a:off x="8723247" y="1564471"/>
            <a:ext cx="2612570" cy="7112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79604AC-5532-479D-BE2A-6533DDEB4350}"/>
              </a:ext>
            </a:extLst>
          </p:cNvPr>
          <p:cNvSpPr/>
          <p:nvPr/>
        </p:nvSpPr>
        <p:spPr>
          <a:xfrm>
            <a:off x="5055066" y="4628961"/>
            <a:ext cx="1158610" cy="154559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03940055-4ADA-4D3E-B2FF-F79B86FC3D0A}"/>
              </a:ext>
            </a:extLst>
          </p:cNvPr>
          <p:cNvSpPr/>
          <p:nvPr/>
        </p:nvSpPr>
        <p:spPr>
          <a:xfrm>
            <a:off x="8723247" y="2689745"/>
            <a:ext cx="2758600" cy="50901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190CCC2B-AD37-4149-81E4-08DAB4804387}"/>
              </a:ext>
            </a:extLst>
          </p:cNvPr>
          <p:cNvSpPr/>
          <p:nvPr/>
        </p:nvSpPr>
        <p:spPr>
          <a:xfrm>
            <a:off x="8709191" y="5547864"/>
            <a:ext cx="2442718" cy="36933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9C46A71-34DA-4B2C-8D13-FED7134599F6}"/>
              </a:ext>
            </a:extLst>
          </p:cNvPr>
          <p:cNvSpPr/>
          <p:nvPr/>
        </p:nvSpPr>
        <p:spPr>
          <a:xfrm>
            <a:off x="6351314" y="4700984"/>
            <a:ext cx="897898" cy="55563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20A318D5-7B84-48EF-A1F9-FED956C82E5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393372" y="2631885"/>
            <a:ext cx="77209" cy="1657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4629C73F-22BE-4B48-BB88-3E303B996F2A}"/>
              </a:ext>
            </a:extLst>
          </p:cNvPr>
          <p:cNvCxnSpPr>
            <a:cxnSpLocks/>
          </p:cNvCxnSpPr>
          <p:nvPr/>
        </p:nvCxnSpPr>
        <p:spPr>
          <a:xfrm>
            <a:off x="1603683" y="2631885"/>
            <a:ext cx="900522" cy="15942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E97977AD-4CC3-4627-AC51-42C33167C36A}"/>
              </a:ext>
            </a:extLst>
          </p:cNvPr>
          <p:cNvCxnSpPr>
            <a:cxnSpLocks/>
          </p:cNvCxnSpPr>
          <p:nvPr/>
        </p:nvCxnSpPr>
        <p:spPr>
          <a:xfrm flipV="1">
            <a:off x="1698172" y="2315250"/>
            <a:ext cx="4084208" cy="2535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2BACB8E1-E671-4153-B6C3-1C3195C0AA6C}"/>
              </a:ext>
            </a:extLst>
          </p:cNvPr>
          <p:cNvCxnSpPr>
            <a:cxnSpLocks/>
          </p:cNvCxnSpPr>
          <p:nvPr/>
        </p:nvCxnSpPr>
        <p:spPr>
          <a:xfrm flipV="1">
            <a:off x="1775381" y="2158738"/>
            <a:ext cx="3553165" cy="2820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BDD7243B-003B-45A3-B465-37B479F45A6C}"/>
              </a:ext>
            </a:extLst>
          </p:cNvPr>
          <p:cNvCxnSpPr>
            <a:cxnSpLocks/>
          </p:cNvCxnSpPr>
          <p:nvPr/>
        </p:nvCxnSpPr>
        <p:spPr>
          <a:xfrm flipH="1">
            <a:off x="6471320" y="2262154"/>
            <a:ext cx="2246807" cy="4518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EED8DC4E-B683-4246-9561-EC5D340E2F39}"/>
              </a:ext>
            </a:extLst>
          </p:cNvPr>
          <p:cNvCxnSpPr>
            <a:cxnSpLocks/>
          </p:cNvCxnSpPr>
          <p:nvPr/>
        </p:nvCxnSpPr>
        <p:spPr>
          <a:xfrm flipH="1">
            <a:off x="6235836" y="3188248"/>
            <a:ext cx="2543389" cy="1416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17F06578-30CC-4236-8516-71FA1D803F1B}"/>
              </a:ext>
            </a:extLst>
          </p:cNvPr>
          <p:cNvCxnSpPr>
            <a:cxnSpLocks/>
          </p:cNvCxnSpPr>
          <p:nvPr/>
        </p:nvCxnSpPr>
        <p:spPr>
          <a:xfrm flipH="1" flipV="1">
            <a:off x="7249212" y="5231183"/>
            <a:ext cx="1468916" cy="3145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CP 028 Durch_die_Welt">
            <a:hlinkClick r:id="" action="ppaction://media"/>
            <a:extLst>
              <a:ext uri="{FF2B5EF4-FFF2-40B4-BE49-F238E27FC236}">
                <a16:creationId xmlns:a16="http://schemas.microsoft.com/office/drawing/2014/main" id="{E6882B33-C12A-422D-84ED-922537A69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655" end="4251.7551"/>
                  <p14:fade in="1500" out="1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2547" y="664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40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9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9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69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9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84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93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99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C37E7-87C8-442A-B48E-81CD4FEB6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Anwendung der Einheiten 1-10 </a:t>
            </a:r>
            <a:br>
              <a:rPr lang="de-DE" sz="4000" dirty="0"/>
            </a:br>
            <a:r>
              <a:rPr lang="de-DE" sz="4000" dirty="0"/>
              <a:t>auf </a:t>
            </a:r>
            <a:r>
              <a:rPr lang="de-DE" sz="4000" dirty="0" err="1"/>
              <a:t>Canten</a:t>
            </a:r>
            <a:r>
              <a:rPr lang="de-DE" sz="4000" dirty="0"/>
              <a:t> des Repertoires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A6E60-D21E-4B89-8539-0E6F007C5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den folgenden Einheiten werden jeweils einige </a:t>
            </a:r>
            <a:r>
              <a:rPr lang="de-DE" dirty="0" err="1"/>
              <a:t>Canten</a:t>
            </a:r>
            <a:r>
              <a:rPr lang="de-DE" dirty="0"/>
              <a:t> behandelt, an denen die theoretischen Grundlagen weiter konkretisiert werden können </a:t>
            </a:r>
          </a:p>
          <a:p>
            <a:r>
              <a:rPr lang="de-DE" dirty="0"/>
              <a:t>und/oder bei denen bestimmte Schwierigkeiten häufig auftauchen, pro Einheit immer vom Einfachen zum Anspruchsvolleren.</a:t>
            </a:r>
          </a:p>
          <a:p>
            <a:r>
              <a:rPr lang="de-DE" dirty="0"/>
              <a:t>Die Hörbeispiele beschränken sich in der Regel auf Ausschnitte oder Einzelstimmen.</a:t>
            </a:r>
          </a:p>
          <a:p>
            <a:r>
              <a:rPr lang="de-DE" dirty="0"/>
              <a:t>Teilweise wird auch das Anstimmen durchexerziert. Bei den mehrstimmigen Sätzen muss dazu der ganze Tonumfang berücksichtigt werden – Orientierung am tiefsten Ton im 2. Bass.</a:t>
            </a:r>
          </a:p>
        </p:txBody>
      </p:sp>
    </p:spTree>
    <p:extLst>
      <p:ext uri="{BB962C8B-B14F-4D97-AF65-F5344CB8AC3E}">
        <p14:creationId xmlns:p14="http://schemas.microsoft.com/office/powerpoint/2010/main" val="23297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FA969-E63E-4ADF-A966-3FDBB1F45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>
            <a:normAutofit/>
          </a:bodyPr>
          <a:lstStyle/>
          <a:p>
            <a:r>
              <a:rPr lang="de-DE" sz="3200" dirty="0"/>
              <a:t>Cantus 6, p. 14: Aus der Traube in die Tonne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0B130E-66A4-46D9-B8E5-84A5264A76EE}"/>
              </a:ext>
            </a:extLst>
          </p:cNvPr>
          <p:cNvSpPr txBox="1"/>
          <p:nvPr/>
        </p:nvSpPr>
        <p:spPr>
          <a:xfrm>
            <a:off x="838200" y="1297577"/>
            <a:ext cx="16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anstimmen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3DAA39-F04B-4ECB-9435-D0EC4E60535E}"/>
              </a:ext>
            </a:extLst>
          </p:cNvPr>
          <p:cNvSpPr txBox="1"/>
          <p:nvPr/>
        </p:nvSpPr>
        <p:spPr>
          <a:xfrm>
            <a:off x="2710898" y="4019605"/>
            <a:ext cx="247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langsam anfangen, dann</a:t>
            </a:r>
          </a:p>
          <a:p>
            <a:r>
              <a:rPr lang="de-DE" dirty="0"/>
              <a:t>Tempowechsel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074949-EDD5-4DD8-9928-2555CBAEB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8253" r="50000" b="47049"/>
          <a:stretch/>
        </p:blipFill>
        <p:spPr>
          <a:xfrm>
            <a:off x="5181600" y="1979629"/>
            <a:ext cx="4525745" cy="42709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B801075-A531-4C1F-A208-4107932B6925}"/>
              </a:ext>
            </a:extLst>
          </p:cNvPr>
          <p:cNvSpPr txBox="1"/>
          <p:nvPr/>
        </p:nvSpPr>
        <p:spPr>
          <a:xfrm>
            <a:off x="923109" y="1835050"/>
            <a:ext cx="388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tiefster Ton im 2. Bass p.17 oben: „hierauf zum Mund“ = G-c (</a:t>
            </a:r>
            <a:r>
              <a:rPr lang="de-DE" i="1" dirty="0"/>
              <a:t>so-do</a:t>
            </a:r>
            <a:r>
              <a:rPr lang="de-DE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C14AB4-CD6D-40ED-93B8-60527AEC19C6}"/>
              </a:ext>
            </a:extLst>
          </p:cNvPr>
          <p:cNvSpPr txBox="1"/>
          <p:nvPr/>
        </p:nvSpPr>
        <p:spPr>
          <a:xfrm>
            <a:off x="1045029" y="3074126"/>
            <a:ext cx="255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Beginn 1 Oktave höher mit </a:t>
            </a:r>
            <a:r>
              <a:rPr lang="de-DE" i="1" dirty="0"/>
              <a:t>so-do</a:t>
            </a:r>
          </a:p>
        </p:txBody>
      </p:sp>
      <p:pic>
        <p:nvPicPr>
          <p:cNvPr id="12" name="CP 006 anstimmen">
            <a:hlinkClick r:id="" action="ppaction://media"/>
            <a:extLst>
              <a:ext uri="{FF2B5EF4-FFF2-40B4-BE49-F238E27FC236}">
                <a16:creationId xmlns:a16="http://schemas.microsoft.com/office/drawing/2014/main" id="{7A9E7E9B-3165-41AF-8458-F28F0D9F1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565" y="3052756"/>
            <a:ext cx="609600" cy="6096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89BD447-8622-4972-84FC-D96B4A42D0D7}"/>
              </a:ext>
            </a:extLst>
          </p:cNvPr>
          <p:cNvSpPr/>
          <p:nvPr/>
        </p:nvSpPr>
        <p:spPr>
          <a:xfrm>
            <a:off x="1409700" y="3397292"/>
            <a:ext cx="720758" cy="3231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EF1C6FA-21A3-47BC-AB3F-6BDD09E3D823}"/>
              </a:ext>
            </a:extLst>
          </p:cNvPr>
          <p:cNvSpPr/>
          <p:nvPr/>
        </p:nvSpPr>
        <p:spPr>
          <a:xfrm>
            <a:off x="5762920" y="3110206"/>
            <a:ext cx="1044804" cy="6856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318AA2-16EA-42C6-96E4-09F7C010DFA3}"/>
              </a:ext>
            </a:extLst>
          </p:cNvPr>
          <p:cNvCxnSpPr/>
          <p:nvPr/>
        </p:nvCxnSpPr>
        <p:spPr>
          <a:xfrm>
            <a:off x="6542202" y="4166647"/>
            <a:ext cx="0" cy="208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1736134-D4BE-40F0-803D-194DEC32DE20}"/>
              </a:ext>
            </a:extLst>
          </p:cNvPr>
          <p:cNvCxnSpPr>
            <a:cxnSpLocks/>
          </p:cNvCxnSpPr>
          <p:nvPr/>
        </p:nvCxnSpPr>
        <p:spPr>
          <a:xfrm flipV="1">
            <a:off x="4289196" y="4376620"/>
            <a:ext cx="2253006" cy="938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P 006 Aus_der_Traube">
            <a:hlinkClick r:id="" action="ppaction://media"/>
            <a:extLst>
              <a:ext uri="{FF2B5EF4-FFF2-40B4-BE49-F238E27FC236}">
                <a16:creationId xmlns:a16="http://schemas.microsoft.com/office/drawing/2014/main" id="{EC9BED79-70D8-4630-975D-4E62D2CC3E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8139.7346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4949" y="4665936"/>
            <a:ext cx="609600" cy="6096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7E1FEE6-9210-41DE-A513-759C9565B9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1" t="5592" r="19784" b="79700"/>
          <a:stretch/>
        </p:blipFill>
        <p:spPr>
          <a:xfrm>
            <a:off x="4119693" y="1134207"/>
            <a:ext cx="1781451" cy="109351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A7B0E159-AA5D-4DDE-B435-1B36D8461B7B}"/>
              </a:ext>
            </a:extLst>
          </p:cNvPr>
          <p:cNvSpPr/>
          <p:nvPr/>
        </p:nvSpPr>
        <p:spPr>
          <a:xfrm>
            <a:off x="4978777" y="1953302"/>
            <a:ext cx="720758" cy="2480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3FBD7BD-C3A3-44B6-8E6E-A636EA733DD9}"/>
              </a:ext>
            </a:extLst>
          </p:cNvPr>
          <p:cNvSpPr/>
          <p:nvPr/>
        </p:nvSpPr>
        <p:spPr>
          <a:xfrm>
            <a:off x="3477986" y="2115814"/>
            <a:ext cx="752917" cy="38066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1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80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/>
      <p:bldP spid="10" grpId="0"/>
      <p:bldP spid="11" grpId="0"/>
      <p:bldP spid="13" grpId="0" animBg="1"/>
      <p:bldP spid="14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59D4129-F5EB-46AD-A164-CA5241C75BE8}"/>
              </a:ext>
            </a:extLst>
          </p:cNvPr>
          <p:cNvSpPr txBox="1"/>
          <p:nvPr/>
        </p:nvSpPr>
        <p:spPr>
          <a:xfrm>
            <a:off x="766355" y="4402458"/>
            <a:ext cx="268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Beim Echo im Frühling sind die Tenöre allein! Pause für die Bässe.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613C8B-98F4-47E8-B34B-CD9BD627B77C}"/>
              </a:ext>
            </a:extLst>
          </p:cNvPr>
          <p:cNvSpPr txBox="1"/>
          <p:nvPr/>
        </p:nvSpPr>
        <p:spPr>
          <a:xfrm>
            <a:off x="766355" y="737087"/>
            <a:ext cx="2908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dritte Strophe beginnt in der Paralleltonart a-Moll</a:t>
            </a:r>
          </a:p>
          <a:p>
            <a:r>
              <a:rPr lang="de-DE" dirty="0"/>
              <a:t>(Achtung: Druckfehler bei „Aus dem“ und beim Abschluss auf „Mund“)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095F44-847F-4738-AE75-E23BAA29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9" t="3428" r="3164" b="77226"/>
          <a:stretch/>
        </p:blipFill>
        <p:spPr>
          <a:xfrm>
            <a:off x="3805731" y="303721"/>
            <a:ext cx="5677634" cy="23440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0F99CC-1F59-4A32-BB68-BA3BCE105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40254" r="50000" b="26381"/>
          <a:stretch/>
        </p:blipFill>
        <p:spPr>
          <a:xfrm rot="60000">
            <a:off x="4018444" y="3140265"/>
            <a:ext cx="4510344" cy="320294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3DDB014-1B1A-431E-8CC3-8379FFE38522}"/>
              </a:ext>
            </a:extLst>
          </p:cNvPr>
          <p:cNvSpPr/>
          <p:nvPr/>
        </p:nvSpPr>
        <p:spPr>
          <a:xfrm>
            <a:off x="6419653" y="366761"/>
            <a:ext cx="2969443" cy="228101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436227-2E6C-4586-BC83-1EB4684F9691}"/>
              </a:ext>
            </a:extLst>
          </p:cNvPr>
          <p:cNvSpPr txBox="1"/>
          <p:nvPr/>
        </p:nvSpPr>
        <p:spPr>
          <a:xfrm>
            <a:off x="9935852" y="820132"/>
            <a:ext cx="179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Töne: a c e =</a:t>
            </a:r>
          </a:p>
          <a:p>
            <a:r>
              <a:rPr lang="de-DE" dirty="0"/>
              <a:t>la do mi =</a:t>
            </a:r>
          </a:p>
          <a:p>
            <a:r>
              <a:rPr lang="de-DE" dirty="0"/>
              <a:t>Molldreiklang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7CD3530-941D-428F-996A-10208D233173}"/>
              </a:ext>
            </a:extLst>
          </p:cNvPr>
          <p:cNvSpPr/>
          <p:nvPr/>
        </p:nvSpPr>
        <p:spPr>
          <a:xfrm>
            <a:off x="7786539" y="1988172"/>
            <a:ext cx="235670" cy="226243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464DD0E-DF50-4A4F-9AFC-504F2505564C}"/>
              </a:ext>
            </a:extLst>
          </p:cNvPr>
          <p:cNvSpPr/>
          <p:nvPr/>
        </p:nvSpPr>
        <p:spPr>
          <a:xfrm>
            <a:off x="7444003" y="1719896"/>
            <a:ext cx="235670" cy="226243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6E175BD-6385-4DF3-838E-79A2BBA15EB7}"/>
              </a:ext>
            </a:extLst>
          </p:cNvPr>
          <p:cNvSpPr/>
          <p:nvPr/>
        </p:nvSpPr>
        <p:spPr>
          <a:xfrm>
            <a:off x="7786539" y="1055554"/>
            <a:ext cx="235670" cy="226243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2B6C042-CC9E-450C-AAC9-944CA8818549}"/>
              </a:ext>
            </a:extLst>
          </p:cNvPr>
          <p:cNvSpPr/>
          <p:nvPr/>
        </p:nvSpPr>
        <p:spPr>
          <a:xfrm>
            <a:off x="7816389" y="820132"/>
            <a:ext cx="235670" cy="226243"/>
          </a:xfrm>
          <a:prstGeom prst="ellipse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F028D3-7A22-463B-8A18-96DCB1C9FD2F}"/>
              </a:ext>
            </a:extLst>
          </p:cNvPr>
          <p:cNvSpPr/>
          <p:nvPr/>
        </p:nvSpPr>
        <p:spPr>
          <a:xfrm>
            <a:off x="8757501" y="923577"/>
            <a:ext cx="235670" cy="226243"/>
          </a:xfrm>
          <a:prstGeom prst="ellipse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E13928D-088B-4704-9815-0E3884009D29}"/>
              </a:ext>
            </a:extLst>
          </p:cNvPr>
          <p:cNvSpPr/>
          <p:nvPr/>
        </p:nvSpPr>
        <p:spPr>
          <a:xfrm>
            <a:off x="8438559" y="923578"/>
            <a:ext cx="235670" cy="226243"/>
          </a:xfrm>
          <a:prstGeom prst="ellipse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9BDA43-3C16-4C92-A338-D55656624DB1}"/>
              </a:ext>
            </a:extLst>
          </p:cNvPr>
          <p:cNvSpPr/>
          <p:nvPr/>
        </p:nvSpPr>
        <p:spPr>
          <a:xfrm>
            <a:off x="8784520" y="697333"/>
            <a:ext cx="235670" cy="226243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5040741-F429-4081-84D0-B500420F888B}"/>
              </a:ext>
            </a:extLst>
          </p:cNvPr>
          <p:cNvSpPr/>
          <p:nvPr/>
        </p:nvSpPr>
        <p:spPr>
          <a:xfrm>
            <a:off x="8408710" y="702049"/>
            <a:ext cx="235670" cy="226243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56770FA-CD38-4CFD-9993-77EB2B17A390}"/>
              </a:ext>
            </a:extLst>
          </p:cNvPr>
          <p:cNvSpPr/>
          <p:nvPr/>
        </p:nvSpPr>
        <p:spPr>
          <a:xfrm>
            <a:off x="7167498" y="1769301"/>
            <a:ext cx="235670" cy="226243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52BB4E2-22F2-4ACB-826F-27843E26DA19}"/>
              </a:ext>
            </a:extLst>
          </p:cNvPr>
          <p:cNvSpPr/>
          <p:nvPr/>
        </p:nvSpPr>
        <p:spPr>
          <a:xfrm>
            <a:off x="6851700" y="1833017"/>
            <a:ext cx="235670" cy="226243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0ED6203-B302-49BA-8365-8C025C2AFBC1}"/>
              </a:ext>
            </a:extLst>
          </p:cNvPr>
          <p:cNvSpPr/>
          <p:nvPr/>
        </p:nvSpPr>
        <p:spPr>
          <a:xfrm>
            <a:off x="10880101" y="923576"/>
            <a:ext cx="235670" cy="226243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D0FF61B-CA8B-45AA-985F-ED894DC1C953}"/>
              </a:ext>
            </a:extLst>
          </p:cNvPr>
          <p:cNvSpPr/>
          <p:nvPr/>
        </p:nvSpPr>
        <p:spPr>
          <a:xfrm>
            <a:off x="10457465" y="933253"/>
            <a:ext cx="235670" cy="226243"/>
          </a:xfrm>
          <a:prstGeom prst="ellips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320AF6-46A2-44F3-9D6A-0C5819C5A719}"/>
              </a:ext>
            </a:extLst>
          </p:cNvPr>
          <p:cNvSpPr/>
          <p:nvPr/>
        </p:nvSpPr>
        <p:spPr>
          <a:xfrm>
            <a:off x="10667997" y="923575"/>
            <a:ext cx="235670" cy="226243"/>
          </a:xfrm>
          <a:prstGeom prst="ellipse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A5C188A-4C7B-4A65-8FD9-037AEF3456E4}"/>
              </a:ext>
            </a:extLst>
          </p:cNvPr>
          <p:cNvSpPr/>
          <p:nvPr/>
        </p:nvSpPr>
        <p:spPr>
          <a:xfrm>
            <a:off x="4611278" y="5533533"/>
            <a:ext cx="2969443" cy="63159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DA8F13-E71E-4893-B387-61CBAA4AF239}"/>
              </a:ext>
            </a:extLst>
          </p:cNvPr>
          <p:cNvSpPr/>
          <p:nvPr/>
        </p:nvSpPr>
        <p:spPr>
          <a:xfrm>
            <a:off x="621665" y="4922362"/>
            <a:ext cx="2281792" cy="47919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CP 006 Aus_der_Traube">
            <a:hlinkClick r:id="" action="ppaction://media"/>
            <a:extLst>
              <a:ext uri="{FF2B5EF4-FFF2-40B4-BE49-F238E27FC236}">
                <a16:creationId xmlns:a16="http://schemas.microsoft.com/office/drawing/2014/main" id="{A12359B9-FE3C-4D03-A949-CDED41AA37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31" end="39048.7346"/>
                  <p14:fade in="175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5269" y="1736392"/>
            <a:ext cx="609600" cy="609600"/>
          </a:xfrm>
          <a:prstGeom prst="rect">
            <a:avLst/>
          </a:prstGeom>
        </p:spPr>
      </p:pic>
      <p:pic>
        <p:nvPicPr>
          <p:cNvPr id="29" name="CP 006 Aus_der_Traube">
            <a:hlinkClick r:id="" action="ppaction://media"/>
            <a:extLst>
              <a:ext uri="{FF2B5EF4-FFF2-40B4-BE49-F238E27FC236}">
                <a16:creationId xmlns:a16="http://schemas.microsoft.com/office/drawing/2014/main" id="{38ECB93A-C32D-4AF7-A97F-19FEE7D2B8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57" end="12656.7346"/>
                  <p14:fade in="250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8643" y="4504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3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594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A2509C-AD3A-4B73-92D9-6BC7CA3EF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9" t="73260" r="4712" b="4055"/>
          <a:stretch/>
        </p:blipFill>
        <p:spPr>
          <a:xfrm>
            <a:off x="854567" y="4620635"/>
            <a:ext cx="3879929" cy="1872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91F788-8740-4109-B813-66986114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/>
          </a:bodyPr>
          <a:lstStyle/>
          <a:p>
            <a:r>
              <a:rPr lang="de-DE" sz="3200" dirty="0"/>
              <a:t>Cantus 10, p. 26, Belle </a:t>
            </a:r>
            <a:r>
              <a:rPr lang="de-DE" sz="3200" dirty="0" err="1"/>
              <a:t>qui</a:t>
            </a:r>
            <a:r>
              <a:rPr lang="de-DE" sz="3200" dirty="0"/>
              <a:t> </a:t>
            </a:r>
            <a:r>
              <a:rPr lang="de-DE" sz="3200" dirty="0" err="1"/>
              <a:t>tiens</a:t>
            </a:r>
            <a:r>
              <a:rPr lang="de-DE" sz="3200" dirty="0"/>
              <a:t> </a:t>
            </a:r>
            <a:r>
              <a:rPr lang="de-DE" sz="3200" dirty="0" err="1"/>
              <a:t>ma</a:t>
            </a:r>
            <a:r>
              <a:rPr lang="de-DE" sz="3200" dirty="0"/>
              <a:t> </a:t>
            </a:r>
            <a:r>
              <a:rPr lang="de-DE" sz="3200" dirty="0" err="1"/>
              <a:t>vie</a:t>
            </a:r>
            <a:endParaRPr lang="de-DE" sz="3200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52E6C5-1A8A-4C99-B203-B188EF600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33677" r="71624" b="48865"/>
          <a:stretch/>
        </p:blipFill>
        <p:spPr>
          <a:xfrm>
            <a:off x="838200" y="2630078"/>
            <a:ext cx="2868629" cy="18974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8EBD6DF-60B7-4B4F-9696-CC7B8CB9E361}"/>
              </a:ext>
            </a:extLst>
          </p:cNvPr>
          <p:cNvSpPr txBox="1"/>
          <p:nvPr/>
        </p:nvSpPr>
        <p:spPr>
          <a:xfrm>
            <a:off x="999241" y="1244338"/>
            <a:ext cx="922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Tonart: In historischer Notation wurden Moll-Tonarten häufig mit einem Be zu wenig notiert („dorische“ Notation nach der „Kirchentonart auf d, ohne Vorzeichen).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83A7540-C8EF-41AA-B22F-B93D3D08BDF4}"/>
              </a:ext>
            </a:extLst>
          </p:cNvPr>
          <p:cNvCxnSpPr>
            <a:cxnSpLocks/>
          </p:cNvCxnSpPr>
          <p:nvPr/>
        </p:nvCxnSpPr>
        <p:spPr>
          <a:xfrm flipH="1">
            <a:off x="1555423" y="2036190"/>
            <a:ext cx="1772241" cy="8107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0AF72A1-1BD5-4392-BC0B-1B636C5A6693}"/>
              </a:ext>
            </a:extLst>
          </p:cNvPr>
          <p:cNvSpPr txBox="1"/>
          <p:nvPr/>
        </p:nvSpPr>
        <p:spPr>
          <a:xfrm>
            <a:off x="999241" y="1890669"/>
            <a:ext cx="768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hier notierte letzte Be ist darum de facto als zweitletztes zu werten: 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74FE48-2807-44F4-860D-6663F40A6071}"/>
              </a:ext>
            </a:extLst>
          </p:cNvPr>
          <p:cNvSpPr txBox="1"/>
          <p:nvPr/>
        </p:nvSpPr>
        <p:spPr>
          <a:xfrm>
            <a:off x="2950590" y="2230867"/>
            <a:ext cx="34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Es = do, C = la &gt; c-Moll.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650B08F-1B2A-4617-A939-401F2E04EDBE}"/>
              </a:ext>
            </a:extLst>
          </p:cNvPr>
          <p:cNvCxnSpPr>
            <a:cxnSpLocks/>
          </p:cNvCxnSpPr>
          <p:nvPr/>
        </p:nvCxnSpPr>
        <p:spPr>
          <a:xfrm flipH="1">
            <a:off x="2045616" y="2471421"/>
            <a:ext cx="1838231" cy="4685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460E7BB-6F9E-486F-8AEB-99DF2E923440}"/>
              </a:ext>
            </a:extLst>
          </p:cNvPr>
          <p:cNvCxnSpPr>
            <a:cxnSpLocks/>
          </p:cNvCxnSpPr>
          <p:nvPr/>
        </p:nvCxnSpPr>
        <p:spPr>
          <a:xfrm flipH="1">
            <a:off x="1960775" y="2517707"/>
            <a:ext cx="1945595" cy="17149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0FE6C93-523E-4D28-B867-8A2084CDA36D}"/>
              </a:ext>
            </a:extLst>
          </p:cNvPr>
          <p:cNvSpPr txBox="1"/>
          <p:nvPr/>
        </p:nvSpPr>
        <p:spPr>
          <a:xfrm>
            <a:off x="4424052" y="2788720"/>
            <a:ext cx="61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Sowohl Melodie wie Bass beginnen auf dem Grundton, hier C.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BE04A00-BFD9-442D-9696-20262415B1F2}"/>
              </a:ext>
            </a:extLst>
          </p:cNvPr>
          <p:cNvSpPr txBox="1"/>
          <p:nvPr/>
        </p:nvSpPr>
        <p:spPr>
          <a:xfrm>
            <a:off x="4450239" y="3472972"/>
            <a:ext cx="490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ist häufig so, muss aber nicht unbedingt sein.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950B77C-2EA5-412E-8CBF-C3277BA435CA}"/>
              </a:ext>
            </a:extLst>
          </p:cNvPr>
          <p:cNvSpPr txBox="1"/>
          <p:nvPr/>
        </p:nvSpPr>
        <p:spPr>
          <a:xfrm>
            <a:off x="4450239" y="4110087"/>
            <a:ext cx="482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Dagegen ist am Schluss der Bass immer, die Melodie fast immer auf dem Grundton.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F9DAC2B-A25A-4CAC-A3B4-B8E56CFA437D}"/>
              </a:ext>
            </a:extLst>
          </p:cNvPr>
          <p:cNvCxnSpPr>
            <a:cxnSpLocks/>
          </p:cNvCxnSpPr>
          <p:nvPr/>
        </p:nvCxnSpPr>
        <p:spPr>
          <a:xfrm flipH="1">
            <a:off x="4167051" y="4702434"/>
            <a:ext cx="1017691" cy="42226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18BBC18-6A2E-4EC9-9D4B-94E35D8012ED}"/>
              </a:ext>
            </a:extLst>
          </p:cNvPr>
          <p:cNvCxnSpPr>
            <a:cxnSpLocks/>
          </p:cNvCxnSpPr>
          <p:nvPr/>
        </p:nvCxnSpPr>
        <p:spPr>
          <a:xfrm flipH="1">
            <a:off x="4166648" y="4440025"/>
            <a:ext cx="3110845" cy="164026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EF272A-2452-477D-8943-322A6BCFD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6" t="50000" r="4074" b="5842"/>
          <a:stretch/>
        </p:blipFill>
        <p:spPr>
          <a:xfrm>
            <a:off x="6912763" y="234277"/>
            <a:ext cx="4112426" cy="37854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5AAC359-AB03-4F0C-BCCC-CE12633C0B48}"/>
              </a:ext>
            </a:extLst>
          </p:cNvPr>
          <p:cNvSpPr txBox="1"/>
          <p:nvPr/>
        </p:nvSpPr>
        <p:spPr>
          <a:xfrm>
            <a:off x="597408" y="512064"/>
            <a:ext cx="442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anstimmen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2AB5FC-76C7-4F24-90C6-5A62EA61CAE9}"/>
              </a:ext>
            </a:extLst>
          </p:cNvPr>
          <p:cNvSpPr txBox="1"/>
          <p:nvPr/>
        </p:nvSpPr>
        <p:spPr>
          <a:xfrm>
            <a:off x="597408" y="869204"/>
            <a:ext cx="619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Bass liegt sehr tief, die Melodie beginnt im oberen Bereich. Daher besteht die Gefahr, dass zu tief angestimmt wird.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E4037F1-60FA-481C-A45D-995D0272A50D}"/>
              </a:ext>
            </a:extLst>
          </p:cNvPr>
          <p:cNvSpPr txBox="1"/>
          <p:nvPr/>
        </p:nvSpPr>
        <p:spPr>
          <a:xfrm>
            <a:off x="707136" y="1828800"/>
            <a:ext cx="599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Gemäß der Grundregel: ausgehen vom tiefsten (Bass-)Ton: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2A9082-5283-4E2E-A2C9-CDA896CE2D6C}"/>
              </a:ext>
            </a:extLst>
          </p:cNvPr>
          <p:cNvSpPr txBox="1"/>
          <p:nvPr/>
        </p:nvSpPr>
        <p:spPr>
          <a:xfrm>
            <a:off x="4709092" y="2487013"/>
            <a:ext cx="217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Es </a:t>
            </a:r>
            <a:r>
              <a:rPr lang="de-DE" dirty="0"/>
              <a:t>in der letzten Zeile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5A21562-BFD2-4E2B-9AC0-1A8994323D52}"/>
              </a:ext>
            </a:extLst>
          </p:cNvPr>
          <p:cNvCxnSpPr>
            <a:cxnSpLocks/>
          </p:cNvCxnSpPr>
          <p:nvPr/>
        </p:nvCxnSpPr>
        <p:spPr>
          <a:xfrm flipV="1">
            <a:off x="6790944" y="1932495"/>
            <a:ext cx="3258029" cy="5545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90C1DC6E-D6EB-471D-9DE7-321203DF0FF8}"/>
              </a:ext>
            </a:extLst>
          </p:cNvPr>
          <p:cNvSpPr txBox="1"/>
          <p:nvPr/>
        </p:nvSpPr>
        <p:spPr>
          <a:xfrm>
            <a:off x="707136" y="3176833"/>
            <a:ext cx="520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Vom tiefsten Ton aus den Grundton suchen: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C6F035E-4148-4879-B292-ED58E89104A7}"/>
              </a:ext>
            </a:extLst>
          </p:cNvPr>
          <p:cNvSpPr txBox="1"/>
          <p:nvPr/>
        </p:nvSpPr>
        <p:spPr>
          <a:xfrm>
            <a:off x="707136" y="4340200"/>
            <a:ext cx="505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Dreiklang </a:t>
            </a:r>
            <a:r>
              <a:rPr lang="de-DE" i="1" dirty="0"/>
              <a:t>es – g – b </a:t>
            </a:r>
            <a:r>
              <a:rPr lang="de-DE" dirty="0"/>
              <a:t>(</a:t>
            </a:r>
            <a:r>
              <a:rPr lang="de-DE" i="1" dirty="0"/>
              <a:t>do-mi-so</a:t>
            </a:r>
            <a:r>
              <a:rPr lang="de-DE" dirty="0"/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E72E721-5357-40CE-B0F8-29A7FF9A1A5C}"/>
              </a:ext>
            </a:extLst>
          </p:cNvPr>
          <p:cNvSpPr txBox="1"/>
          <p:nvPr/>
        </p:nvSpPr>
        <p:spPr>
          <a:xfrm>
            <a:off x="707136" y="4929644"/>
            <a:ext cx="538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dann einen Ton nach oben zum Grundton </a:t>
            </a:r>
            <a:r>
              <a:rPr lang="de-DE" i="1" dirty="0"/>
              <a:t>c</a:t>
            </a:r>
            <a:r>
              <a:rPr lang="de-DE" dirty="0"/>
              <a:t>: </a:t>
            </a:r>
            <a:r>
              <a:rPr lang="de-DE" i="1" dirty="0"/>
              <a:t>b – c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750C0DF-BF70-48C7-9C7E-7C43781064F8}"/>
              </a:ext>
            </a:extLst>
          </p:cNvPr>
          <p:cNvSpPr txBox="1"/>
          <p:nvPr/>
        </p:nvSpPr>
        <p:spPr>
          <a:xfrm>
            <a:off x="707136" y="5619464"/>
            <a:ext cx="472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Vom Grundton aus den Molldreiklang suchen. Die Melodie beginnt auf dem oberen </a:t>
            </a:r>
            <a:r>
              <a:rPr lang="de-DE" dirty="0" err="1"/>
              <a:t>Oktavton</a:t>
            </a:r>
            <a:r>
              <a:rPr lang="de-DE" dirty="0"/>
              <a:t>.</a:t>
            </a:r>
          </a:p>
        </p:txBody>
      </p:sp>
      <p:pic>
        <p:nvPicPr>
          <p:cNvPr id="23" name="CP 010 anstimmen">
            <a:hlinkClick r:id="" action="ppaction://media"/>
            <a:extLst>
              <a:ext uri="{FF2B5EF4-FFF2-40B4-BE49-F238E27FC236}">
                <a16:creationId xmlns:a16="http://schemas.microsoft.com/office/drawing/2014/main" id="{EDC2B023-35DE-4986-B6A3-98575F2F0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37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358" y="4162507"/>
            <a:ext cx="609600" cy="609600"/>
          </a:xfrm>
          <a:prstGeom prst="rect">
            <a:avLst/>
          </a:prstGeom>
        </p:spPr>
      </p:pic>
      <p:pic>
        <p:nvPicPr>
          <p:cNvPr id="24" name="CP 010 anstimmen">
            <a:hlinkClick r:id="" action="ppaction://media"/>
            <a:extLst>
              <a:ext uri="{FF2B5EF4-FFF2-40B4-BE49-F238E27FC236}">
                <a16:creationId xmlns:a16="http://schemas.microsoft.com/office/drawing/2014/main" id="{D27311F6-7952-4F4D-AEAD-3D1B088368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1" end="7696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358" y="4917860"/>
            <a:ext cx="609600" cy="609600"/>
          </a:xfrm>
          <a:prstGeom prst="rect">
            <a:avLst/>
          </a:prstGeom>
        </p:spPr>
      </p:pic>
      <p:pic>
        <p:nvPicPr>
          <p:cNvPr id="25" name="CP 010 anstimmen">
            <a:hlinkClick r:id="" action="ppaction://media"/>
            <a:extLst>
              <a:ext uri="{FF2B5EF4-FFF2-40B4-BE49-F238E27FC236}">
                <a16:creationId xmlns:a16="http://schemas.microsoft.com/office/drawing/2014/main" id="{C32BFD75-CAC1-4175-BD7A-1E1AD64F74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358" y="5717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151F4-3A44-448B-BA23-D98ADECFA11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52234" r="4711" b="5705"/>
          <a:stretch/>
        </p:blipFill>
        <p:spPr>
          <a:xfrm>
            <a:off x="3262467" y="497264"/>
            <a:ext cx="5667065" cy="51305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267B52-0AE0-433F-807D-7EDB3BDEB263}"/>
              </a:ext>
            </a:extLst>
          </p:cNvPr>
          <p:cNvSpPr txBox="1"/>
          <p:nvPr/>
        </p:nvSpPr>
        <p:spPr>
          <a:xfrm>
            <a:off x="669303" y="829559"/>
            <a:ext cx="1847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1: auf den Wechsel von </a:t>
            </a:r>
            <a:r>
              <a:rPr lang="de-DE" i="1" dirty="0"/>
              <a:t>b</a:t>
            </a:r>
            <a:r>
              <a:rPr lang="de-DE" dirty="0"/>
              <a:t> und </a:t>
            </a:r>
            <a:r>
              <a:rPr lang="de-DE" i="1" dirty="0"/>
              <a:t>h</a:t>
            </a:r>
            <a:r>
              <a:rPr lang="de-DE" dirty="0"/>
              <a:t> achten.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04A695-CCA4-4899-A67C-A0A417F57F79}"/>
              </a:ext>
            </a:extLst>
          </p:cNvPr>
          <p:cNvSpPr txBox="1"/>
          <p:nvPr/>
        </p:nvSpPr>
        <p:spPr>
          <a:xfrm>
            <a:off x="669303" y="2432302"/>
            <a:ext cx="205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2: </a:t>
            </a:r>
            <a:r>
              <a:rPr lang="de-DE" i="1" dirty="0"/>
              <a:t>b</a:t>
            </a:r>
            <a:r>
              <a:rPr lang="de-DE" dirty="0"/>
              <a:t> nach dem </a:t>
            </a:r>
            <a:r>
              <a:rPr lang="de-DE" i="1" dirty="0"/>
              <a:t>h</a:t>
            </a:r>
            <a:r>
              <a:rPr lang="de-DE" dirty="0"/>
              <a:t> von Tenor 1.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ABDBBD-41E8-4C22-903B-9FFB0DBB5207}"/>
              </a:ext>
            </a:extLst>
          </p:cNvPr>
          <p:cNvSpPr txBox="1"/>
          <p:nvPr/>
        </p:nvSpPr>
        <p:spPr>
          <a:xfrm>
            <a:off x="669303" y="3758046"/>
            <a:ext cx="197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1: </a:t>
            </a:r>
            <a:r>
              <a:rPr lang="de-DE" i="1" dirty="0"/>
              <a:t>es</a:t>
            </a:r>
            <a:r>
              <a:rPr lang="de-DE" dirty="0"/>
              <a:t> nach dem </a:t>
            </a:r>
            <a:r>
              <a:rPr lang="de-DE" i="1" dirty="0"/>
              <a:t>e</a:t>
            </a:r>
            <a:r>
              <a:rPr lang="de-DE" dirty="0"/>
              <a:t> von Tenor 2.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2454C4-BB36-4D55-A0B6-8A22DDE7D531}"/>
              </a:ext>
            </a:extLst>
          </p:cNvPr>
          <p:cNvSpPr txBox="1"/>
          <p:nvPr/>
        </p:nvSpPr>
        <p:spPr>
          <a:xfrm>
            <a:off x="669303" y="4990898"/>
            <a:ext cx="213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2: Sprünge </a:t>
            </a:r>
            <a:r>
              <a:rPr lang="de-DE" i="1" dirty="0"/>
              <a:t>g-c </a:t>
            </a:r>
            <a:r>
              <a:rPr lang="de-DE" dirty="0"/>
              <a:t>und</a:t>
            </a:r>
            <a:r>
              <a:rPr lang="de-DE" i="1" dirty="0"/>
              <a:t> f-c</a:t>
            </a:r>
            <a:r>
              <a:rPr lang="de-DE" dirty="0"/>
              <a:t> groß genug nehmen.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E9C70B-03DF-4F4F-841D-19E065E1E6A2}"/>
              </a:ext>
            </a:extLst>
          </p:cNvPr>
          <p:cNvSpPr txBox="1"/>
          <p:nvPr/>
        </p:nvSpPr>
        <p:spPr>
          <a:xfrm>
            <a:off x="9173851" y="744718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1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F61A80-F879-4268-ADD4-65D403A8726A}"/>
              </a:ext>
            </a:extLst>
          </p:cNvPr>
          <p:cNvSpPr txBox="1"/>
          <p:nvPr/>
        </p:nvSpPr>
        <p:spPr>
          <a:xfrm>
            <a:off x="9189561" y="2219720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2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C72323-498D-43F3-B805-ED010173A71E}"/>
              </a:ext>
            </a:extLst>
          </p:cNvPr>
          <p:cNvSpPr txBox="1"/>
          <p:nvPr/>
        </p:nvSpPr>
        <p:spPr>
          <a:xfrm>
            <a:off x="9158139" y="3653863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1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E42959-9303-49CC-9CD3-344B8B1AC93A}"/>
              </a:ext>
            </a:extLst>
          </p:cNvPr>
          <p:cNvSpPr txBox="1"/>
          <p:nvPr/>
        </p:nvSpPr>
        <p:spPr>
          <a:xfrm>
            <a:off x="9186419" y="4990898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 2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4A5C1E-24F9-41C2-AA9F-DA8B8901C722}"/>
              </a:ext>
            </a:extLst>
          </p:cNvPr>
          <p:cNvSpPr txBox="1"/>
          <p:nvPr/>
        </p:nvSpPr>
        <p:spPr>
          <a:xfrm>
            <a:off x="9189561" y="1344350"/>
            <a:ext cx="9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35A01-4373-428E-BF2F-329EFF40DDED}"/>
              </a:ext>
            </a:extLst>
          </p:cNvPr>
          <p:cNvSpPr txBox="1"/>
          <p:nvPr/>
        </p:nvSpPr>
        <p:spPr>
          <a:xfrm>
            <a:off x="9189561" y="2754513"/>
            <a:ext cx="9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891CDAF-3E4B-4890-B71C-1EA038C5C23B}"/>
              </a:ext>
            </a:extLst>
          </p:cNvPr>
          <p:cNvSpPr txBox="1"/>
          <p:nvPr/>
        </p:nvSpPr>
        <p:spPr>
          <a:xfrm>
            <a:off x="9173851" y="4253815"/>
            <a:ext cx="9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1D00334-0B66-458D-AB50-B54FBFDE97F1}"/>
              </a:ext>
            </a:extLst>
          </p:cNvPr>
          <p:cNvSpPr txBox="1"/>
          <p:nvPr/>
        </p:nvSpPr>
        <p:spPr>
          <a:xfrm>
            <a:off x="9186419" y="5618375"/>
            <a:ext cx="97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pic>
        <p:nvPicPr>
          <p:cNvPr id="16" name="CP 010 Schluss_langsam T1">
            <a:hlinkClick r:id="" action="ppaction://media"/>
            <a:extLst>
              <a:ext uri="{FF2B5EF4-FFF2-40B4-BE49-F238E27FC236}">
                <a16:creationId xmlns:a16="http://schemas.microsoft.com/office/drawing/2014/main" id="{28B919E3-CC38-436F-8586-3E1479882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79011" y="838445"/>
            <a:ext cx="505905" cy="505905"/>
          </a:xfrm>
          <a:prstGeom prst="rect">
            <a:avLst/>
          </a:prstGeom>
        </p:spPr>
      </p:pic>
      <p:pic>
        <p:nvPicPr>
          <p:cNvPr id="17" name="CP 010 Schluss_schnell_T1">
            <a:hlinkClick r:id="" action="ppaction://media"/>
            <a:extLst>
              <a:ext uri="{FF2B5EF4-FFF2-40B4-BE49-F238E27FC236}">
                <a16:creationId xmlns:a16="http://schemas.microsoft.com/office/drawing/2014/main" id="{4339A750-D83F-4C4F-8FE2-D032D29414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53087" y="1512897"/>
            <a:ext cx="557752" cy="557752"/>
          </a:xfrm>
          <a:prstGeom prst="rect">
            <a:avLst/>
          </a:prstGeom>
        </p:spPr>
      </p:pic>
      <p:pic>
        <p:nvPicPr>
          <p:cNvPr id="18" name="CP 010 Schluss_langsam_T2">
            <a:hlinkClick r:id="" action="ppaction://media"/>
            <a:extLst>
              <a:ext uri="{FF2B5EF4-FFF2-40B4-BE49-F238E27FC236}">
                <a16:creationId xmlns:a16="http://schemas.microsoft.com/office/drawing/2014/main" id="{7665DC65-FDFD-4709-A11C-9C2D9C8CDE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53087" y="2239196"/>
            <a:ext cx="557753" cy="557753"/>
          </a:xfrm>
          <a:prstGeom prst="rect">
            <a:avLst/>
          </a:prstGeom>
        </p:spPr>
      </p:pic>
      <p:pic>
        <p:nvPicPr>
          <p:cNvPr id="19" name="CP 010 Schluss_schnell_T2">
            <a:hlinkClick r:id="" action="ppaction://media"/>
            <a:extLst>
              <a:ext uri="{FF2B5EF4-FFF2-40B4-BE49-F238E27FC236}">
                <a16:creationId xmlns:a16="http://schemas.microsoft.com/office/drawing/2014/main" id="{92657874-6FCA-423C-86E4-F4C2741817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7164" y="2796949"/>
            <a:ext cx="557752" cy="557752"/>
          </a:xfrm>
          <a:prstGeom prst="rect">
            <a:avLst/>
          </a:prstGeom>
        </p:spPr>
      </p:pic>
      <p:pic>
        <p:nvPicPr>
          <p:cNvPr id="20" name="CP 010 Schluss_langsam_B1">
            <a:hlinkClick r:id="" action="ppaction://media"/>
            <a:extLst>
              <a:ext uri="{FF2B5EF4-FFF2-40B4-BE49-F238E27FC236}">
                <a16:creationId xmlns:a16="http://schemas.microsoft.com/office/drawing/2014/main" id="{47CB62F8-F746-4FE8-93A5-6ABA368C64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1664" y="3543674"/>
            <a:ext cx="609600" cy="609600"/>
          </a:xfrm>
          <a:prstGeom prst="rect">
            <a:avLst/>
          </a:prstGeom>
        </p:spPr>
      </p:pic>
      <p:pic>
        <p:nvPicPr>
          <p:cNvPr id="21" name="CP 010 Schluss_schnell_B1">
            <a:hlinkClick r:id="" action="ppaction://media"/>
            <a:extLst>
              <a:ext uri="{FF2B5EF4-FFF2-40B4-BE49-F238E27FC236}">
                <a16:creationId xmlns:a16="http://schemas.microsoft.com/office/drawing/2014/main" id="{899A3170-8A32-44E8-9681-78D98C2425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16964" y="4185501"/>
            <a:ext cx="609600" cy="642225"/>
          </a:xfrm>
          <a:prstGeom prst="rect">
            <a:avLst/>
          </a:prstGeom>
        </p:spPr>
      </p:pic>
      <p:pic>
        <p:nvPicPr>
          <p:cNvPr id="22" name="CP 010 Schluss_langsam_B2">
            <a:hlinkClick r:id="" action="ppaction://media"/>
            <a:extLst>
              <a:ext uri="{FF2B5EF4-FFF2-40B4-BE49-F238E27FC236}">
                <a16:creationId xmlns:a16="http://schemas.microsoft.com/office/drawing/2014/main" id="{E717930B-4177-4DB2-801A-FC132C46F30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7163" y="4949320"/>
            <a:ext cx="609600" cy="609600"/>
          </a:xfrm>
          <a:prstGeom prst="rect">
            <a:avLst/>
          </a:prstGeom>
        </p:spPr>
      </p:pic>
      <p:pic>
        <p:nvPicPr>
          <p:cNvPr id="24" name="CP 010 Schluss_schnell_B2">
            <a:hlinkClick r:id="" action="ppaction://media"/>
            <a:extLst>
              <a:ext uri="{FF2B5EF4-FFF2-40B4-BE49-F238E27FC236}">
                <a16:creationId xmlns:a16="http://schemas.microsoft.com/office/drawing/2014/main" id="{4AA97246-F92C-403A-A0F6-0FCFAF7A9FE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16964" y="5691151"/>
            <a:ext cx="609600" cy="609600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BFA029C6-D1A0-421D-B69A-8E9CF38C886A}"/>
              </a:ext>
            </a:extLst>
          </p:cNvPr>
          <p:cNvSpPr/>
          <p:nvPr/>
        </p:nvSpPr>
        <p:spPr>
          <a:xfrm>
            <a:off x="1140643" y="1468089"/>
            <a:ext cx="226244" cy="2455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BFC6CB7-FD30-4E54-87EC-C1F98332C685}"/>
              </a:ext>
            </a:extLst>
          </p:cNvPr>
          <p:cNvSpPr/>
          <p:nvPr/>
        </p:nvSpPr>
        <p:spPr>
          <a:xfrm>
            <a:off x="5469916" y="3714153"/>
            <a:ext cx="321284" cy="2455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2E018DD-84D5-41DE-80FD-06947E9ACEBB}"/>
              </a:ext>
            </a:extLst>
          </p:cNvPr>
          <p:cNvSpPr/>
          <p:nvPr/>
        </p:nvSpPr>
        <p:spPr>
          <a:xfrm>
            <a:off x="6636470" y="866912"/>
            <a:ext cx="295374" cy="2455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228509A-6140-4D7E-A979-F7430BDB6CC2}"/>
              </a:ext>
            </a:extLst>
          </p:cNvPr>
          <p:cNvSpPr/>
          <p:nvPr/>
        </p:nvSpPr>
        <p:spPr>
          <a:xfrm>
            <a:off x="1918356" y="1168427"/>
            <a:ext cx="226244" cy="24559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707B5D7-3FCC-41AA-9E6D-DBD7C0D811E8}"/>
              </a:ext>
            </a:extLst>
          </p:cNvPr>
          <p:cNvSpPr/>
          <p:nvPr/>
        </p:nvSpPr>
        <p:spPr>
          <a:xfrm>
            <a:off x="7537905" y="922431"/>
            <a:ext cx="295374" cy="24559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B19A4FF-4C85-499A-B861-BD119CD8ECDE}"/>
              </a:ext>
            </a:extLst>
          </p:cNvPr>
          <p:cNvSpPr/>
          <p:nvPr/>
        </p:nvSpPr>
        <p:spPr>
          <a:xfrm>
            <a:off x="4393289" y="3701478"/>
            <a:ext cx="226244" cy="24559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43991B4-775E-47E7-A58A-5E1D1B1E43B2}"/>
              </a:ext>
            </a:extLst>
          </p:cNvPr>
          <p:cNvSpPr/>
          <p:nvPr/>
        </p:nvSpPr>
        <p:spPr>
          <a:xfrm>
            <a:off x="1528700" y="2508920"/>
            <a:ext cx="226244" cy="24559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77EEA6C-2FFD-43AF-A400-5019FB8B73AB}"/>
              </a:ext>
            </a:extLst>
          </p:cNvPr>
          <p:cNvSpPr/>
          <p:nvPr/>
        </p:nvSpPr>
        <p:spPr>
          <a:xfrm>
            <a:off x="1151641" y="2783139"/>
            <a:ext cx="226244" cy="2455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9F44C7E-8E84-4A33-A7EB-D25577ACD468}"/>
              </a:ext>
            </a:extLst>
          </p:cNvPr>
          <p:cNvSpPr/>
          <p:nvPr/>
        </p:nvSpPr>
        <p:spPr>
          <a:xfrm>
            <a:off x="1416379" y="3824274"/>
            <a:ext cx="300072" cy="24559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208830F-5BF4-47A2-9FA0-92E3E10BE55A}"/>
              </a:ext>
            </a:extLst>
          </p:cNvPr>
          <p:cNvSpPr/>
          <p:nvPr/>
        </p:nvSpPr>
        <p:spPr>
          <a:xfrm>
            <a:off x="6788870" y="4949320"/>
            <a:ext cx="300072" cy="24559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9A5E0E9-3EF7-413C-BEEF-E420A779D069}"/>
              </a:ext>
            </a:extLst>
          </p:cNvPr>
          <p:cNvSpPr/>
          <p:nvPr/>
        </p:nvSpPr>
        <p:spPr>
          <a:xfrm>
            <a:off x="6132513" y="3907228"/>
            <a:ext cx="300072" cy="24559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B57F135-F204-4C22-BC27-C48434F5B2F8}"/>
              </a:ext>
            </a:extLst>
          </p:cNvPr>
          <p:cNvSpPr/>
          <p:nvPr/>
        </p:nvSpPr>
        <p:spPr>
          <a:xfrm>
            <a:off x="1140643" y="4136095"/>
            <a:ext cx="300072" cy="24559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547768C-F7B7-4BE2-A689-10C32484AA1C}"/>
              </a:ext>
            </a:extLst>
          </p:cNvPr>
          <p:cNvSpPr/>
          <p:nvPr/>
        </p:nvSpPr>
        <p:spPr>
          <a:xfrm>
            <a:off x="2187407" y="5072116"/>
            <a:ext cx="452097" cy="2917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5132F1B-044B-4340-8C43-8BA491BF23F6}"/>
              </a:ext>
            </a:extLst>
          </p:cNvPr>
          <p:cNvSpPr/>
          <p:nvPr/>
        </p:nvSpPr>
        <p:spPr>
          <a:xfrm rot="21099436">
            <a:off x="5480706" y="5137251"/>
            <a:ext cx="919107" cy="2917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79CF6F0-D576-48D8-A5E2-4EF5527FEDA5}"/>
              </a:ext>
            </a:extLst>
          </p:cNvPr>
          <p:cNvSpPr/>
          <p:nvPr/>
        </p:nvSpPr>
        <p:spPr>
          <a:xfrm rot="21099436">
            <a:off x="4695149" y="2309996"/>
            <a:ext cx="919107" cy="2917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E8117C4-8684-46EC-88BB-2CE8F80F368B}"/>
              </a:ext>
            </a:extLst>
          </p:cNvPr>
          <p:cNvSpPr/>
          <p:nvPr/>
        </p:nvSpPr>
        <p:spPr>
          <a:xfrm>
            <a:off x="1086815" y="5283119"/>
            <a:ext cx="441885" cy="36766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1DA5472-FBAC-4EC2-8787-67A1703104F8}"/>
              </a:ext>
            </a:extLst>
          </p:cNvPr>
          <p:cNvSpPr/>
          <p:nvPr/>
        </p:nvSpPr>
        <p:spPr>
          <a:xfrm rot="20984889">
            <a:off x="4065705" y="5147694"/>
            <a:ext cx="881411" cy="35792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BC6005E-30E1-4A66-9528-36AEA29AE41E}"/>
              </a:ext>
            </a:extLst>
          </p:cNvPr>
          <p:cNvSpPr txBox="1"/>
          <p:nvPr/>
        </p:nvSpPr>
        <p:spPr>
          <a:xfrm>
            <a:off x="697583" y="292231"/>
            <a:ext cx="387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Töne sicher finden:</a:t>
            </a:r>
          </a:p>
        </p:txBody>
      </p:sp>
    </p:spTree>
    <p:extLst>
      <p:ext uri="{BB962C8B-B14F-4D97-AF65-F5344CB8AC3E}">
        <p14:creationId xmlns:p14="http://schemas.microsoft.com/office/powerpoint/2010/main" val="34920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3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5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3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55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63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63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554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DBCC2-84EE-4B05-9FEF-4E1CF096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677"/>
          </a:xfrm>
        </p:spPr>
        <p:txBody>
          <a:bodyPr>
            <a:normAutofit/>
          </a:bodyPr>
          <a:lstStyle/>
          <a:p>
            <a:r>
              <a:rPr lang="de-DE" sz="3200" dirty="0"/>
              <a:t>Cantus Nr. 11: Bien des </a:t>
            </a:r>
            <a:r>
              <a:rPr lang="de-DE" sz="3200" dirty="0" err="1"/>
              <a:t>chants</a:t>
            </a:r>
            <a:r>
              <a:rPr lang="de-DE" sz="3200" dirty="0"/>
              <a:t>, </a:t>
            </a:r>
            <a:r>
              <a:rPr lang="de-DE" sz="3200" dirty="0" err="1"/>
              <a:t>bien</a:t>
            </a:r>
            <a:r>
              <a:rPr lang="de-DE" sz="3200" dirty="0"/>
              <a:t> des </a:t>
            </a:r>
            <a:r>
              <a:rPr lang="de-DE" sz="3200" dirty="0" err="1"/>
              <a:t>verres</a:t>
            </a:r>
            <a:endParaRPr lang="de-DE" sz="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70CF99-E66A-44E6-BE60-EA65B67A34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9141" r="62763" b="5323"/>
          <a:stretch/>
        </p:blipFill>
        <p:spPr>
          <a:xfrm>
            <a:off x="3941619" y="1055802"/>
            <a:ext cx="3816179" cy="53355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338F6F9-A930-4D36-876A-DA968D0AD6C1}"/>
              </a:ext>
            </a:extLst>
          </p:cNvPr>
          <p:cNvSpPr txBox="1"/>
          <p:nvPr/>
        </p:nvSpPr>
        <p:spPr>
          <a:xfrm>
            <a:off x="838200" y="950168"/>
            <a:ext cx="339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Was machen all diese Vorzeichen?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07522B-AE27-49FF-8213-C1EB609BCE12}"/>
              </a:ext>
            </a:extLst>
          </p:cNvPr>
          <p:cNvSpPr txBox="1"/>
          <p:nvPr/>
        </p:nvSpPr>
        <p:spPr>
          <a:xfrm>
            <a:off x="838200" y="3209105"/>
            <a:ext cx="2602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fis</a:t>
            </a:r>
            <a:r>
              <a:rPr lang="de-DE" dirty="0"/>
              <a:t> statt f: Leitton zu </a:t>
            </a:r>
            <a:r>
              <a:rPr lang="de-DE" i="1" dirty="0"/>
              <a:t>g</a:t>
            </a:r>
            <a:r>
              <a:rPr lang="de-DE" dirty="0"/>
              <a:t>, d.h. zum la: Modulation zur parallelen Molltonart.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E18F0F-A248-4EDD-9FB7-7EDDFD4EE096}"/>
              </a:ext>
            </a:extLst>
          </p:cNvPr>
          <p:cNvSpPr txBox="1"/>
          <p:nvPr/>
        </p:nvSpPr>
        <p:spPr>
          <a:xfrm>
            <a:off x="923827" y="1677971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Tonart: zweitletztes Be = </a:t>
            </a:r>
            <a:r>
              <a:rPr lang="de-DE" i="1" dirty="0"/>
              <a:t>b </a:t>
            </a:r>
            <a:r>
              <a:rPr lang="de-DE" dirty="0"/>
              <a:t>&gt; </a:t>
            </a:r>
            <a:r>
              <a:rPr lang="de-DE" i="1" dirty="0"/>
              <a:t>b</a:t>
            </a:r>
            <a:r>
              <a:rPr lang="de-DE" dirty="0"/>
              <a:t>=do, B-Dur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A79125-DBB5-4F48-90AE-11AFCDC567DC}"/>
              </a:ext>
            </a:extLst>
          </p:cNvPr>
          <p:cNvSpPr txBox="1"/>
          <p:nvPr/>
        </p:nvSpPr>
        <p:spPr>
          <a:xfrm>
            <a:off x="923827" y="4769963"/>
            <a:ext cx="251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e</a:t>
            </a:r>
            <a:r>
              <a:rPr lang="de-DE" dirty="0"/>
              <a:t> statt </a:t>
            </a:r>
            <a:r>
              <a:rPr lang="de-DE" i="1" dirty="0"/>
              <a:t>es</a:t>
            </a:r>
            <a:r>
              <a:rPr lang="de-DE" dirty="0"/>
              <a:t>: Leitton zu </a:t>
            </a:r>
            <a:r>
              <a:rPr lang="de-DE" i="1" dirty="0"/>
              <a:t>f</a:t>
            </a:r>
            <a:r>
              <a:rPr lang="de-DE" dirty="0"/>
              <a:t>, d.h. zum so: Modulation zur Dominanttonart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D1DA96-6F7F-4F39-843A-81F87DF46C4D}"/>
              </a:ext>
            </a:extLst>
          </p:cNvPr>
          <p:cNvSpPr txBox="1"/>
          <p:nvPr/>
        </p:nvSpPr>
        <p:spPr>
          <a:xfrm>
            <a:off x="7897400" y="3856701"/>
            <a:ext cx="238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Veränderung im 1. Bass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96DFE2-2BA9-4DE0-9C58-9B5FD627301A}"/>
              </a:ext>
            </a:extLst>
          </p:cNvPr>
          <p:cNvSpPr txBox="1"/>
          <p:nvPr/>
        </p:nvSpPr>
        <p:spPr>
          <a:xfrm>
            <a:off x="7897400" y="5116820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Veränderung im 1. Tenor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05C2BF7-60C9-4B70-9EE7-8F0A9BD3CF3B}"/>
              </a:ext>
            </a:extLst>
          </p:cNvPr>
          <p:cNvSpPr txBox="1"/>
          <p:nvPr/>
        </p:nvSpPr>
        <p:spPr>
          <a:xfrm>
            <a:off x="8831659" y="4226033"/>
            <a:ext cx="144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langsam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FF7E301-0773-43E9-BEB4-7E85E1D4F0FD}"/>
              </a:ext>
            </a:extLst>
          </p:cNvPr>
          <p:cNvSpPr txBox="1"/>
          <p:nvPr/>
        </p:nvSpPr>
        <p:spPr>
          <a:xfrm>
            <a:off x="8831659" y="5472988"/>
            <a:ext cx="144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langsam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8A3D40-EC3C-44AD-B76E-57F7ADC167EE}"/>
              </a:ext>
            </a:extLst>
          </p:cNvPr>
          <p:cNvSpPr txBox="1"/>
          <p:nvPr/>
        </p:nvSpPr>
        <p:spPr>
          <a:xfrm>
            <a:off x="8830403" y="4595365"/>
            <a:ext cx="118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74D7264-2DD6-49EB-BCD7-6DA2F069D458}"/>
              </a:ext>
            </a:extLst>
          </p:cNvPr>
          <p:cNvSpPr txBox="1"/>
          <p:nvPr/>
        </p:nvSpPr>
        <p:spPr>
          <a:xfrm>
            <a:off x="8830403" y="5822941"/>
            <a:ext cx="118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pic>
        <p:nvPicPr>
          <p:cNvPr id="15" name="CP 011 Bien_des_chants_1_langsam_B1">
            <a:hlinkClick r:id="" action="ppaction://media"/>
            <a:extLst>
              <a:ext uri="{FF2B5EF4-FFF2-40B4-BE49-F238E27FC236}">
                <a16:creationId xmlns:a16="http://schemas.microsoft.com/office/drawing/2014/main" id="{21DD4340-F6F7-42FE-B2E9-86F6D54CF1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341.3673"/>
                  <p14:fade out="1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199" y="3970903"/>
            <a:ext cx="609600" cy="609600"/>
          </a:xfrm>
          <a:prstGeom prst="rect">
            <a:avLst/>
          </a:prstGeom>
        </p:spPr>
      </p:pic>
      <p:pic>
        <p:nvPicPr>
          <p:cNvPr id="16" name="CP 011 Bien_des_chants_1_B1">
            <a:hlinkClick r:id="" action="ppaction://media"/>
            <a:extLst>
              <a:ext uri="{FF2B5EF4-FFF2-40B4-BE49-F238E27FC236}">
                <a16:creationId xmlns:a16="http://schemas.microsoft.com/office/drawing/2014/main" id="{19866BEB-DDBC-49F3-8AA7-D254E9E56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772.4285"/>
                  <p14:fade out="1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199" y="4611076"/>
            <a:ext cx="609600" cy="609600"/>
          </a:xfrm>
          <a:prstGeom prst="rect">
            <a:avLst/>
          </a:prstGeom>
        </p:spPr>
      </p:pic>
      <p:pic>
        <p:nvPicPr>
          <p:cNvPr id="17" name="CP 011 Bien_des_chants_1_langsam_T1">
            <a:hlinkClick r:id="" action="ppaction://media"/>
            <a:extLst>
              <a:ext uri="{FF2B5EF4-FFF2-40B4-BE49-F238E27FC236}">
                <a16:creationId xmlns:a16="http://schemas.microsoft.com/office/drawing/2014/main" id="{35CD7FF6-9EA6-4000-B0DE-62CBD33BA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5480" end="24179.7346"/>
                  <p14:fade in="750"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9337" y="5336011"/>
            <a:ext cx="609600" cy="609600"/>
          </a:xfrm>
          <a:prstGeom prst="rect">
            <a:avLst/>
          </a:prstGeom>
        </p:spPr>
      </p:pic>
      <p:pic>
        <p:nvPicPr>
          <p:cNvPr id="18" name="CP 011 Bien_des_chants_1_T1">
            <a:hlinkClick r:id="" action="ppaction://media"/>
            <a:extLst>
              <a:ext uri="{FF2B5EF4-FFF2-40B4-BE49-F238E27FC236}">
                <a16:creationId xmlns:a16="http://schemas.microsoft.com/office/drawing/2014/main" id="{6960BC30-3CF6-43F9-9BE5-A0C95C149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660" end="16134.9183"/>
                  <p14:fade in="1000"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3329" y="5976184"/>
            <a:ext cx="609600" cy="609600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A65D69D-DF64-4316-81DE-54001ACDA52B}"/>
              </a:ext>
            </a:extLst>
          </p:cNvPr>
          <p:cNvCxnSpPr>
            <a:cxnSpLocks/>
          </p:cNvCxnSpPr>
          <p:nvPr/>
        </p:nvCxnSpPr>
        <p:spPr>
          <a:xfrm flipV="1">
            <a:off x="2790334" y="1800520"/>
            <a:ext cx="1545996" cy="1791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8965EA39-2E15-4C15-9EF6-5751FF442397}"/>
              </a:ext>
            </a:extLst>
          </p:cNvPr>
          <p:cNvSpPr/>
          <p:nvPr/>
        </p:nvSpPr>
        <p:spPr>
          <a:xfrm>
            <a:off x="898657" y="3280528"/>
            <a:ext cx="292262" cy="273250"/>
          </a:xfrm>
          <a:prstGeom prst="ellipse">
            <a:avLst/>
          </a:prstGeom>
          <a:solidFill>
            <a:srgbClr val="FF0000">
              <a:alpha val="21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70E6796-4C05-499D-AF71-CE4A89A1EF96}"/>
              </a:ext>
            </a:extLst>
          </p:cNvPr>
          <p:cNvSpPr/>
          <p:nvPr/>
        </p:nvSpPr>
        <p:spPr>
          <a:xfrm>
            <a:off x="6226802" y="4132435"/>
            <a:ext cx="292262" cy="273250"/>
          </a:xfrm>
          <a:prstGeom prst="ellipse">
            <a:avLst/>
          </a:prstGeom>
          <a:solidFill>
            <a:srgbClr val="FF0000">
              <a:alpha val="21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C435DAB-9F32-4BB7-8C01-AD05DB6B7F32}"/>
              </a:ext>
            </a:extLst>
          </p:cNvPr>
          <p:cNvSpPr/>
          <p:nvPr/>
        </p:nvSpPr>
        <p:spPr>
          <a:xfrm>
            <a:off x="4472987" y="5705695"/>
            <a:ext cx="292262" cy="273250"/>
          </a:xfrm>
          <a:prstGeom prst="ellipse">
            <a:avLst/>
          </a:prstGeom>
          <a:solidFill>
            <a:srgbClr val="FF0000">
              <a:alpha val="21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52CA83-7456-4A30-BE00-0C88EBCA47FA}"/>
              </a:ext>
            </a:extLst>
          </p:cNvPr>
          <p:cNvSpPr/>
          <p:nvPr/>
        </p:nvSpPr>
        <p:spPr>
          <a:xfrm>
            <a:off x="923827" y="4828072"/>
            <a:ext cx="292262" cy="273250"/>
          </a:xfrm>
          <a:prstGeom prst="ellipse">
            <a:avLst/>
          </a:prstGeom>
          <a:solidFill>
            <a:srgbClr val="92D050">
              <a:alpha val="2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DF6AB58-1980-438F-99D3-0145794D8B3E}"/>
              </a:ext>
            </a:extLst>
          </p:cNvPr>
          <p:cNvSpPr/>
          <p:nvPr/>
        </p:nvSpPr>
        <p:spPr>
          <a:xfrm>
            <a:off x="5986382" y="4850508"/>
            <a:ext cx="292262" cy="273250"/>
          </a:xfrm>
          <a:prstGeom prst="ellipse">
            <a:avLst/>
          </a:prstGeom>
          <a:solidFill>
            <a:srgbClr val="92D050">
              <a:alpha val="2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502873D-D180-4F87-AE83-9E90FE4A6AFF}"/>
              </a:ext>
            </a:extLst>
          </p:cNvPr>
          <p:cNvSpPr/>
          <p:nvPr/>
        </p:nvSpPr>
        <p:spPr>
          <a:xfrm>
            <a:off x="6398072" y="4769963"/>
            <a:ext cx="292262" cy="273250"/>
          </a:xfrm>
          <a:prstGeom prst="ellipse">
            <a:avLst/>
          </a:prstGeom>
          <a:solidFill>
            <a:srgbClr val="92D050">
              <a:alpha val="2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6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3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9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1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0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3B7A5C-B175-4CA5-ADDC-DDF5E6F31F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1" t="27491" r="25885" b="4742"/>
          <a:stretch/>
        </p:blipFill>
        <p:spPr>
          <a:xfrm>
            <a:off x="4934081" y="480768"/>
            <a:ext cx="4093852" cy="58163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C77A20-D59A-4C2C-BA6B-3633CB442F23}"/>
              </a:ext>
            </a:extLst>
          </p:cNvPr>
          <p:cNvSpPr txBox="1"/>
          <p:nvPr/>
        </p:nvSpPr>
        <p:spPr>
          <a:xfrm>
            <a:off x="1133147" y="857840"/>
            <a:ext cx="290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chromatische Durchgangsnoten im 1. und 2. Tenor, ohne Modulation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367D0F-4C28-4394-AD00-26545981F8DB}"/>
              </a:ext>
            </a:extLst>
          </p:cNvPr>
          <p:cNvSpPr txBox="1"/>
          <p:nvPr/>
        </p:nvSpPr>
        <p:spPr>
          <a:xfrm>
            <a:off x="1065229" y="2394878"/>
            <a:ext cx="296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as</a:t>
            </a:r>
            <a:r>
              <a:rPr lang="de-DE" dirty="0"/>
              <a:t> statt </a:t>
            </a:r>
            <a:r>
              <a:rPr lang="de-DE" i="1" dirty="0"/>
              <a:t>a</a:t>
            </a:r>
            <a:r>
              <a:rPr lang="de-DE" dirty="0"/>
              <a:t> im 2. Bass: gehört zum Dominantseptakkord </a:t>
            </a:r>
            <a:br>
              <a:rPr lang="de-DE" dirty="0"/>
            </a:br>
            <a:r>
              <a:rPr lang="de-DE" i="1" dirty="0"/>
              <a:t>b-d-f-</a:t>
            </a:r>
            <a:r>
              <a:rPr lang="de-DE" i="1" dirty="0" err="1"/>
              <a:t>as</a:t>
            </a:r>
            <a:r>
              <a:rPr lang="de-DE" dirty="0"/>
              <a:t> zu Es-Dur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B68F37-7225-4DC9-B09F-4DA06E4B03E7}"/>
              </a:ext>
            </a:extLst>
          </p:cNvPr>
          <p:cNvSpPr txBox="1"/>
          <p:nvPr/>
        </p:nvSpPr>
        <p:spPr>
          <a:xfrm>
            <a:off x="1065229" y="3539792"/>
            <a:ext cx="3393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Statt dem erwarteten Es-Dur </a:t>
            </a:r>
          </a:p>
          <a:p>
            <a:r>
              <a:rPr lang="de-DE" dirty="0"/>
              <a:t>folgt ein Vierklang auf </a:t>
            </a:r>
            <a:r>
              <a:rPr lang="de-DE" i="1" dirty="0"/>
              <a:t>e</a:t>
            </a:r>
            <a:r>
              <a:rPr lang="de-DE" dirty="0"/>
              <a:t>: </a:t>
            </a:r>
          </a:p>
          <a:p>
            <a:r>
              <a:rPr lang="de-DE" dirty="0"/>
              <a:t>verminderter Septakkord</a:t>
            </a:r>
          </a:p>
          <a:p>
            <a:r>
              <a:rPr lang="de-DE" i="1" dirty="0"/>
              <a:t>e-g-b-des</a:t>
            </a:r>
            <a:r>
              <a:rPr lang="de-DE" dirty="0"/>
              <a:t> : </a:t>
            </a:r>
            <a:r>
              <a:rPr lang="de-DE" dirty="0" err="1"/>
              <a:t>dominantisch</a:t>
            </a:r>
            <a:r>
              <a:rPr lang="de-DE" dirty="0"/>
              <a:t> zu </a:t>
            </a:r>
            <a:r>
              <a:rPr lang="de-DE" i="1" dirty="0"/>
              <a:t>f,</a:t>
            </a:r>
          </a:p>
          <a:p>
            <a:r>
              <a:rPr lang="de-DE" dirty="0"/>
              <a:t>mit </a:t>
            </a:r>
            <a:r>
              <a:rPr lang="de-DE" i="1" dirty="0"/>
              <a:t>e</a:t>
            </a:r>
            <a:r>
              <a:rPr lang="de-DE" dirty="0"/>
              <a:t> als Leitton.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9690B6-91F5-4C3D-AD5F-5ADFB4575227}"/>
              </a:ext>
            </a:extLst>
          </p:cNvPr>
          <p:cNvSpPr txBox="1"/>
          <p:nvPr/>
        </p:nvSpPr>
        <p:spPr>
          <a:xfrm>
            <a:off x="1065229" y="5238704"/>
            <a:ext cx="3393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F-Dur-Akkord folgt direkt als Dominantseptakkord mit </a:t>
            </a:r>
            <a:r>
              <a:rPr lang="de-DE" i="1" dirty="0"/>
              <a:t>es</a:t>
            </a:r>
            <a:r>
              <a:rPr lang="de-DE" dirty="0"/>
              <a:t> &gt; Chromatik im 2. Bass </a:t>
            </a:r>
            <a:r>
              <a:rPr lang="de-DE" i="1" dirty="0"/>
              <a:t>f-e-es-d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AC46592-1379-4DB7-8960-167CD65D0284}"/>
              </a:ext>
            </a:extLst>
          </p:cNvPr>
          <p:cNvSpPr txBox="1"/>
          <p:nvPr/>
        </p:nvSpPr>
        <p:spPr>
          <a:xfrm>
            <a:off x="9420519" y="1179343"/>
            <a:ext cx="211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Tenor 1 und 2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A93555B-1160-430C-A58E-BB80AF7BAB76}"/>
              </a:ext>
            </a:extLst>
          </p:cNvPr>
          <p:cNvSpPr txBox="1"/>
          <p:nvPr/>
        </p:nvSpPr>
        <p:spPr>
          <a:xfrm>
            <a:off x="9420519" y="2048056"/>
            <a:ext cx="1706252" cy="37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A0E0A2-7463-405A-A47F-2437E9779E97}"/>
              </a:ext>
            </a:extLst>
          </p:cNvPr>
          <p:cNvSpPr txBox="1"/>
          <p:nvPr/>
        </p:nvSpPr>
        <p:spPr>
          <a:xfrm>
            <a:off x="9503136" y="3081716"/>
            <a:ext cx="106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 Bass</a:t>
            </a:r>
          </a:p>
          <a:p>
            <a:r>
              <a:rPr lang="de-DE" dirty="0"/>
              <a:t>langsam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F429B7-9604-49D8-8B12-B1BB1121574A}"/>
              </a:ext>
            </a:extLst>
          </p:cNvPr>
          <p:cNvSpPr txBox="1"/>
          <p:nvPr/>
        </p:nvSpPr>
        <p:spPr>
          <a:xfrm>
            <a:off x="9503136" y="3823163"/>
            <a:ext cx="1706252" cy="37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schnell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9DDD52E-58F1-4ABE-B00C-020F5CADA598}"/>
              </a:ext>
            </a:extLst>
          </p:cNvPr>
          <p:cNvSpPr/>
          <p:nvPr/>
        </p:nvSpPr>
        <p:spPr>
          <a:xfrm>
            <a:off x="1065229" y="750414"/>
            <a:ext cx="1904214" cy="833290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D1574D-C6C4-4243-AE44-1A93F83F1942}"/>
              </a:ext>
            </a:extLst>
          </p:cNvPr>
          <p:cNvSpPr/>
          <p:nvPr/>
        </p:nvSpPr>
        <p:spPr>
          <a:xfrm>
            <a:off x="6542201" y="754670"/>
            <a:ext cx="443061" cy="424673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06A0685-4FE6-4F45-B2C2-4DAE72320FAA}"/>
              </a:ext>
            </a:extLst>
          </p:cNvPr>
          <p:cNvSpPr/>
          <p:nvPr/>
        </p:nvSpPr>
        <p:spPr>
          <a:xfrm>
            <a:off x="1125652" y="2463277"/>
            <a:ext cx="297304" cy="258134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F840789-35B0-4981-AAF1-6398F7960183}"/>
              </a:ext>
            </a:extLst>
          </p:cNvPr>
          <p:cNvSpPr/>
          <p:nvPr/>
        </p:nvSpPr>
        <p:spPr>
          <a:xfrm>
            <a:off x="8042586" y="3785159"/>
            <a:ext cx="297304" cy="258134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69F1C9F-C614-4C74-A066-D343E798F92C}"/>
              </a:ext>
            </a:extLst>
          </p:cNvPr>
          <p:cNvSpPr/>
          <p:nvPr/>
        </p:nvSpPr>
        <p:spPr>
          <a:xfrm>
            <a:off x="5580178" y="4432762"/>
            <a:ext cx="450555" cy="1729271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6D9EC4-F3D3-463A-B91B-238DB29C04FF}"/>
              </a:ext>
            </a:extLst>
          </p:cNvPr>
          <p:cNvSpPr/>
          <p:nvPr/>
        </p:nvSpPr>
        <p:spPr>
          <a:xfrm>
            <a:off x="1092659" y="4364672"/>
            <a:ext cx="1023659" cy="405353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489EFA9-BC67-4BEB-8A98-4AC2FAC3B600}"/>
              </a:ext>
            </a:extLst>
          </p:cNvPr>
          <p:cNvCxnSpPr/>
          <p:nvPr/>
        </p:nvCxnSpPr>
        <p:spPr>
          <a:xfrm>
            <a:off x="3610466" y="4200705"/>
            <a:ext cx="1969712" cy="116314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382673A-3B5B-49C8-B858-A42078BD1E1A}"/>
              </a:ext>
            </a:extLst>
          </p:cNvPr>
          <p:cNvSpPr/>
          <p:nvPr/>
        </p:nvSpPr>
        <p:spPr>
          <a:xfrm>
            <a:off x="6365860" y="4374068"/>
            <a:ext cx="450555" cy="1729271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D0F923-A4A5-4734-80F8-CE38E19F7069}"/>
              </a:ext>
            </a:extLst>
          </p:cNvPr>
          <p:cNvSpPr/>
          <p:nvPr/>
        </p:nvSpPr>
        <p:spPr>
          <a:xfrm>
            <a:off x="1076259" y="5503719"/>
            <a:ext cx="2746310" cy="405353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D03BE302-4341-4B4B-8A49-5B385BA2FACF}"/>
              </a:ext>
            </a:extLst>
          </p:cNvPr>
          <p:cNvCxnSpPr/>
          <p:nvPr/>
        </p:nvCxnSpPr>
        <p:spPr>
          <a:xfrm>
            <a:off x="3069693" y="6130656"/>
            <a:ext cx="81415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BDD08E7-2FAE-4D07-B237-0F97078D7C3D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5580178" y="6162033"/>
            <a:ext cx="1400829" cy="135073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6E260C65-8506-4476-9AB3-F0FC31745326}"/>
              </a:ext>
            </a:extLst>
          </p:cNvPr>
          <p:cNvSpPr/>
          <p:nvPr/>
        </p:nvSpPr>
        <p:spPr>
          <a:xfrm>
            <a:off x="5939967" y="2628515"/>
            <a:ext cx="443061" cy="424673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508DF5D-1CF7-45CD-85A8-17B3FD47AD0A}"/>
              </a:ext>
            </a:extLst>
          </p:cNvPr>
          <p:cNvCxnSpPr>
            <a:cxnSpLocks/>
          </p:cNvCxnSpPr>
          <p:nvPr/>
        </p:nvCxnSpPr>
        <p:spPr>
          <a:xfrm>
            <a:off x="3069693" y="1130961"/>
            <a:ext cx="3472508" cy="1230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637FB9D-FB67-40B5-A29F-1BD4CBFD3726}"/>
              </a:ext>
            </a:extLst>
          </p:cNvPr>
          <p:cNvCxnSpPr>
            <a:cxnSpLocks/>
          </p:cNvCxnSpPr>
          <p:nvPr/>
        </p:nvCxnSpPr>
        <p:spPr>
          <a:xfrm>
            <a:off x="3029866" y="1143263"/>
            <a:ext cx="2910101" cy="151106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3768BBE-7E8A-4D37-A4B0-A41EB60DD6E7}"/>
              </a:ext>
            </a:extLst>
          </p:cNvPr>
          <p:cNvCxnSpPr>
            <a:cxnSpLocks/>
          </p:cNvCxnSpPr>
          <p:nvPr/>
        </p:nvCxnSpPr>
        <p:spPr>
          <a:xfrm>
            <a:off x="3883843" y="2641217"/>
            <a:ext cx="4158743" cy="11374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CP 011 Bien_des_chants_2_langsam_T1-2">
            <a:hlinkClick r:id="" action="ppaction://media"/>
            <a:extLst>
              <a:ext uri="{FF2B5EF4-FFF2-40B4-BE49-F238E27FC236}">
                <a16:creationId xmlns:a16="http://schemas.microsoft.com/office/drawing/2014/main" id="{AECE1E93-6981-4A44-A214-9909858E3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58853" y="1162373"/>
            <a:ext cx="609600" cy="609600"/>
          </a:xfrm>
          <a:prstGeom prst="rect">
            <a:avLst/>
          </a:prstGeom>
        </p:spPr>
      </p:pic>
      <p:pic>
        <p:nvPicPr>
          <p:cNvPr id="43" name="CP 011 Bien_des_chants_2_langsam_B2">
            <a:hlinkClick r:id="" action="ppaction://media"/>
            <a:extLst>
              <a:ext uri="{FF2B5EF4-FFF2-40B4-BE49-F238E27FC236}">
                <a16:creationId xmlns:a16="http://schemas.microsoft.com/office/drawing/2014/main" id="{7B11EB49-9088-40C0-83DD-533E18CFF9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3568" y="3124200"/>
            <a:ext cx="609600" cy="609600"/>
          </a:xfrm>
          <a:prstGeom prst="rect">
            <a:avLst/>
          </a:prstGeom>
        </p:spPr>
      </p:pic>
      <p:pic>
        <p:nvPicPr>
          <p:cNvPr id="44" name="CP 011 Bien_des_chants_2_B2">
            <a:hlinkClick r:id="" action="ppaction://media"/>
            <a:extLst>
              <a:ext uri="{FF2B5EF4-FFF2-40B4-BE49-F238E27FC236}">
                <a16:creationId xmlns:a16="http://schemas.microsoft.com/office/drawing/2014/main" id="{5B7A7CCF-E592-49C8-A4B6-7D62802CFD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58853" y="3823163"/>
            <a:ext cx="609600" cy="609600"/>
          </a:xfrm>
          <a:prstGeom prst="rect">
            <a:avLst/>
          </a:prstGeom>
        </p:spPr>
      </p:pic>
      <p:pic>
        <p:nvPicPr>
          <p:cNvPr id="45" name="CP 011 Bien_des_chants_2_Tenor_1-2">
            <a:hlinkClick r:id="" action="ppaction://media"/>
            <a:extLst>
              <a:ext uri="{FF2B5EF4-FFF2-40B4-BE49-F238E27FC236}">
                <a16:creationId xmlns:a16="http://schemas.microsoft.com/office/drawing/2014/main" id="{EB7213B8-6903-4B2B-A2BC-586505B168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3568" y="191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9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48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48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48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32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Microsoft Office PowerPoint</Application>
  <PresentationFormat>Breitbild</PresentationFormat>
  <Paragraphs>109</Paragraphs>
  <Slides>12</Slides>
  <Notes>0</Notes>
  <HiddenSlides>0</HiddenSlides>
  <MMClips>42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Berner Singstudenten</vt:lpstr>
      <vt:lpstr>Anwendung der Einheiten 1-10  auf Canten des Repertoires</vt:lpstr>
      <vt:lpstr>Cantus 6, p. 14: Aus der Traube in die Tonne</vt:lpstr>
      <vt:lpstr>PowerPoint-Präsentation</vt:lpstr>
      <vt:lpstr>Cantus 10, p. 26, Belle qui tiens ma vie</vt:lpstr>
      <vt:lpstr>PowerPoint-Präsentation</vt:lpstr>
      <vt:lpstr>PowerPoint-Präsentation</vt:lpstr>
      <vt:lpstr>Cantus Nr. 11: Bien des chants, bien des verres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Berner Singstudenten</dc:title>
  <dc:creator>Andreas</dc:creator>
  <cp:lastModifiedBy>Andreas</cp:lastModifiedBy>
  <cp:revision>103</cp:revision>
  <dcterms:created xsi:type="dcterms:W3CDTF">2020-04-08T06:17:02Z</dcterms:created>
  <dcterms:modified xsi:type="dcterms:W3CDTF">2020-04-25T12:48:47Z</dcterms:modified>
</cp:coreProperties>
</file>