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s" initials="A" lastIdx="1" clrIdx="0">
    <p:extLst>
      <p:ext uri="{19B8F6BF-5375-455C-9EA6-DF929625EA0E}">
        <p15:presenceInfo xmlns:p15="http://schemas.microsoft.com/office/powerpoint/2012/main" userId="32a59dc2f5c45d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D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54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0E141-7D49-4351-A0C6-C9F8035DE2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A9D476-2358-45FC-A745-1AC5CC2A4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0DB808-5058-48CF-8ED5-4A98F7C2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669192-933D-489D-8723-92C48340D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4E721E-12E3-462D-A100-488225B2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14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0FFFD-267B-4590-B8DB-D55AAF0F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1194E55-F34B-4498-8257-530D22E9A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49D1DA-2E71-4FE7-A957-8EA225D7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A2A1C2-C0CC-4F77-BDD0-7F9461AA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164855-AACB-4237-8105-7039C26F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4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B76AE4E-0CF6-4202-8FDE-5F35BF28C9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A23C254-A1C4-406B-8600-0ECEF36DF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92E713-1630-426C-9FEE-69FD8D57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11D7E0-AF26-4245-B4BF-8A03A5949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2189C5-0D13-42A6-BC2C-9123E465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72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19B39-82C6-4896-BF3D-0B69C799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E4B0FF-78B0-4F54-BFC0-00880340C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ED9578-6AFD-48E3-94B9-59A5ADF5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78545B-16FF-405B-9E37-213DBCC8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78F8A6-1821-4102-BD63-3B6F59C67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58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FDD2B-0002-4838-8BE4-C5A56530D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7320B6-F606-495E-A760-8527B41D6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7F309C-C57A-4D9B-93EE-283CF7DB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9F32DD-72F6-4F11-AF7C-17BCE32E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692368-EA1C-4363-9DF7-EDBFEDD8E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68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4E5421-29FB-44D3-81E2-467387915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BEA9FF-1147-46B3-876C-AB4A9AA31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4B0C35E-B562-4F1A-9BCE-8C1F7264C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886E242-F634-4703-AF6F-897B68AC5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44DE2E-8F35-4E2B-A4D3-87752BA37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1C591C-DC22-4AD3-A3F6-CAD6FC83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97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C63C8-D8A6-41B3-A948-B2FE9DF0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E523DA-EA74-4ABA-BF13-FB6F11A15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B215C3-DA51-479E-865F-00D7F13EA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693B7F-A2FA-45E8-9C81-00CB06D43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50F768-D5A6-4394-8C0F-D894D6C61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2ACAC13-6797-44DB-9C9F-9D865E0E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F2019D-7879-419B-B35C-D011A3DC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B110836-D313-4FBE-8987-BC62A961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5729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505DD-7F37-47DF-A2EE-D4DE32C2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C3BF59-5122-4222-8461-A3618C102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73533A-8EBD-45F7-8211-BC0432279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62E703-03BA-4113-9384-ACC3AC58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64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EF2536F-181D-4916-A465-130FA36D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D2B1287-5FF1-4AD4-8FE0-CF60F9C9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BFF5E5-05E3-4685-898B-2BEA63AF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52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C5349A-4FFE-45B0-BB9F-33F70207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89C7E1-055D-4103-911D-FE32FA1E5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3FBD82-248E-4AE1-9401-E18236C8E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1576D48-6C17-4787-91C6-B015106F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FDC38F-F0E3-4CCF-A9BB-FFFF34932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45D80D-EE65-47E0-B8D6-2C74B41DE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155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EC383-74D4-46B2-A290-0A20DAED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58272F2-2B67-4515-A760-F7BDBED0A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901F535-C149-4765-94EE-682807BF1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64656D-DD4A-45FD-A13E-659D48972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D472E1-4168-4F97-B7C9-75CE2AD6C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9AFA72-AACF-4D03-B618-719D8665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04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910CDA-FF57-447F-9DC9-6CC386A9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34C477-B008-49CA-8ABD-C875E030F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266E59-F220-4DB1-ABAD-0E94DE17D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53952-16E4-4CC9-919B-BEAAC21172DD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30FF51-FC16-42AD-918D-47C47681C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300C4D-19BF-473C-8D5F-0B9493B78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t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D56C9-E9B9-41C7-BF57-95FCAF00E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675" y="890478"/>
            <a:ext cx="7019925" cy="849312"/>
          </a:xfrm>
        </p:spPr>
        <p:txBody>
          <a:bodyPr>
            <a:normAutofit fontScale="90000"/>
          </a:bodyPr>
          <a:lstStyle/>
          <a:p>
            <a:r>
              <a:rPr lang="de-DE" dirty="0"/>
              <a:t>Berner Singstudenten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227C8AA-468E-4900-A568-60F009CD3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92" y="3815797"/>
            <a:ext cx="5783018" cy="2018946"/>
          </a:xfrm>
        </p:spPr>
        <p:txBody>
          <a:bodyPr>
            <a:normAutofit fontScale="92500" lnSpcReduction="20000"/>
          </a:bodyPr>
          <a:lstStyle/>
          <a:p>
            <a:r>
              <a:rPr lang="de-DE" sz="3200" dirty="0"/>
              <a:t>Einführung in Musiklehre</a:t>
            </a:r>
            <a:br>
              <a:rPr lang="de-DE" sz="3200" dirty="0"/>
            </a:br>
            <a:r>
              <a:rPr lang="de-DE" sz="3200" dirty="0"/>
              <a:t>und Notenkenntnis</a:t>
            </a:r>
          </a:p>
          <a:p>
            <a:r>
              <a:rPr lang="de-DE" sz="3200" dirty="0"/>
              <a:t>Einheit 12:</a:t>
            </a:r>
          </a:p>
          <a:p>
            <a:r>
              <a:rPr lang="de-DE" sz="3200" dirty="0"/>
              <a:t>Anwendung. </a:t>
            </a:r>
            <a:r>
              <a:rPr lang="de-DE" sz="3200" dirty="0" err="1"/>
              <a:t>Canten</a:t>
            </a:r>
            <a:r>
              <a:rPr lang="de-DE" sz="3200" dirty="0"/>
              <a:t> 13 und 32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D856E1-5C50-4042-9889-D60150C15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599288" y="2877386"/>
            <a:ext cx="10724159" cy="59774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DBA99F7-CD3B-4ED2-9E14-5CBDFD4DD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1739790"/>
            <a:ext cx="1758085" cy="221388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21AD265-4816-4452-BBFA-36528E612A53}"/>
              </a:ext>
            </a:extLst>
          </p:cNvPr>
          <p:cNvSpPr txBox="1"/>
          <p:nvPr/>
        </p:nvSpPr>
        <p:spPr>
          <a:xfrm>
            <a:off x="7094650" y="5189539"/>
            <a:ext cx="421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Andreas Marti, März/April 2020</a:t>
            </a:r>
          </a:p>
        </p:txBody>
      </p:sp>
    </p:spTree>
    <p:extLst>
      <p:ext uri="{BB962C8B-B14F-4D97-AF65-F5344CB8AC3E}">
        <p14:creationId xmlns:p14="http://schemas.microsoft.com/office/powerpoint/2010/main" val="1705688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579B478-DE58-4138-B9A2-A86BE9216B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7148" r="4826" b="56976"/>
          <a:stretch/>
        </p:blipFill>
        <p:spPr>
          <a:xfrm>
            <a:off x="782424" y="1055802"/>
            <a:ext cx="8056993" cy="458142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4DEC176-2F0B-4318-8B38-83E7F951678A}"/>
              </a:ext>
            </a:extLst>
          </p:cNvPr>
          <p:cNvSpPr txBox="1"/>
          <p:nvPr/>
        </p:nvSpPr>
        <p:spPr>
          <a:xfrm>
            <a:off x="9439374" y="1687398"/>
            <a:ext cx="197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Strophe 1, </a:t>
            </a:r>
          </a:p>
          <a:p>
            <a:r>
              <a:rPr lang="de-DE" dirty="0"/>
              <a:t>2. Bass</a:t>
            </a:r>
          </a:p>
        </p:txBody>
      </p:sp>
      <p:pic>
        <p:nvPicPr>
          <p:cNvPr id="5" name="CP 032 Es_schienen_Str1_B2">
            <a:hlinkClick r:id="" action="ppaction://media"/>
            <a:extLst>
              <a:ext uri="{FF2B5EF4-FFF2-40B4-BE49-F238E27FC236}">
                <a16:creationId xmlns:a16="http://schemas.microsoft.com/office/drawing/2014/main" id="{410164F6-CD60-45CC-8C54-FE3888DD9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9636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4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CDAAE7-57A9-4AAD-BCEE-884A85F53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t="5156" r="4735" b="56622"/>
          <a:stretch/>
        </p:blipFill>
        <p:spPr>
          <a:xfrm>
            <a:off x="780288" y="722376"/>
            <a:ext cx="7921950" cy="482498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27EEB3A-4275-4C71-A5B2-F0F646BB5ADF}"/>
              </a:ext>
            </a:extLst>
          </p:cNvPr>
          <p:cNvSpPr txBox="1"/>
          <p:nvPr/>
        </p:nvSpPr>
        <p:spPr>
          <a:xfrm>
            <a:off x="9590202" y="1238054"/>
            <a:ext cx="216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Strophe 2</a:t>
            </a:r>
          </a:p>
          <a:p>
            <a:r>
              <a:rPr lang="de-DE" dirty="0"/>
              <a:t>Tenor 1</a:t>
            </a:r>
          </a:p>
        </p:txBody>
      </p:sp>
      <p:pic>
        <p:nvPicPr>
          <p:cNvPr id="5" name="CP 032 Es_schienen_Str2_t1">
            <a:hlinkClick r:id="" action="ppaction://media"/>
            <a:extLst>
              <a:ext uri="{FF2B5EF4-FFF2-40B4-BE49-F238E27FC236}">
                <a16:creationId xmlns:a16="http://schemas.microsoft.com/office/drawing/2014/main" id="{2149FDCE-0742-4673-B268-72740105C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4684" y="380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B43391-F830-4D30-A224-ADA2EA47E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6755" r="4485" b="57512"/>
          <a:stretch/>
        </p:blipFill>
        <p:spPr>
          <a:xfrm>
            <a:off x="791246" y="933254"/>
            <a:ext cx="7909694" cy="452948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BF761DC-6F5F-4A87-8F56-BEAF06CA5475}"/>
              </a:ext>
            </a:extLst>
          </p:cNvPr>
          <p:cNvSpPr txBox="1"/>
          <p:nvPr/>
        </p:nvSpPr>
        <p:spPr>
          <a:xfrm>
            <a:off x="9627910" y="1213670"/>
            <a:ext cx="216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Strophe 2</a:t>
            </a:r>
          </a:p>
          <a:p>
            <a:r>
              <a:rPr lang="de-DE" dirty="0"/>
              <a:t>Tenor 2</a:t>
            </a:r>
          </a:p>
        </p:txBody>
      </p:sp>
      <p:pic>
        <p:nvPicPr>
          <p:cNvPr id="5" name="CP 032 Es_schienen_Str2_T2">
            <a:hlinkClick r:id="" action="ppaction://media"/>
            <a:extLst>
              <a:ext uri="{FF2B5EF4-FFF2-40B4-BE49-F238E27FC236}">
                <a16:creationId xmlns:a16="http://schemas.microsoft.com/office/drawing/2014/main" id="{435CF872-A788-4E1D-9DE3-BFC1C656F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2710" y="3726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2C20494-8642-4B98-A468-306106C09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6223" r="4232" b="60533"/>
          <a:stretch/>
        </p:blipFill>
        <p:spPr>
          <a:xfrm>
            <a:off x="768096" y="933254"/>
            <a:ext cx="7994918" cy="419957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C655A85-6A14-483D-B64C-022504FEC1C6}"/>
              </a:ext>
            </a:extLst>
          </p:cNvPr>
          <p:cNvSpPr txBox="1"/>
          <p:nvPr/>
        </p:nvSpPr>
        <p:spPr>
          <a:xfrm>
            <a:off x="9651916" y="1238054"/>
            <a:ext cx="216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Strophe 2</a:t>
            </a:r>
          </a:p>
          <a:p>
            <a:r>
              <a:rPr lang="de-DE" dirty="0"/>
              <a:t>Bass 1</a:t>
            </a:r>
          </a:p>
        </p:txBody>
      </p:sp>
      <p:pic>
        <p:nvPicPr>
          <p:cNvPr id="5" name="CP 032 Es_schienen_Str2_B1">
            <a:hlinkClick r:id="" action="ppaction://media"/>
            <a:extLst>
              <a:ext uri="{FF2B5EF4-FFF2-40B4-BE49-F238E27FC236}">
                <a16:creationId xmlns:a16="http://schemas.microsoft.com/office/drawing/2014/main" id="{E87B8552-6B75-4CF1-9749-0FB085615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5674" y="3866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7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864849E-01B3-4AF6-9E0C-E1D1855082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t="6045" r="4986" b="62666"/>
          <a:stretch/>
        </p:blipFill>
        <p:spPr>
          <a:xfrm>
            <a:off x="556992" y="829698"/>
            <a:ext cx="8435578" cy="421778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9765729-0EDF-4D76-91D5-CCC89A9E25F3}"/>
              </a:ext>
            </a:extLst>
          </p:cNvPr>
          <p:cNvSpPr txBox="1"/>
          <p:nvPr/>
        </p:nvSpPr>
        <p:spPr>
          <a:xfrm>
            <a:off x="9566572" y="1256419"/>
            <a:ext cx="216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Strophe 2</a:t>
            </a:r>
          </a:p>
          <a:p>
            <a:r>
              <a:rPr lang="de-DE" dirty="0"/>
              <a:t>Bass 2</a:t>
            </a:r>
          </a:p>
        </p:txBody>
      </p:sp>
      <p:pic>
        <p:nvPicPr>
          <p:cNvPr id="5" name="CP 032 Es_schienen_Str2_B2">
            <a:hlinkClick r:id="" action="ppaction://media"/>
            <a:extLst>
              <a:ext uri="{FF2B5EF4-FFF2-40B4-BE49-F238E27FC236}">
                <a16:creationId xmlns:a16="http://schemas.microsoft.com/office/drawing/2014/main" id="{51912BDE-7223-4C1E-BAAD-9B0963477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2025" y="3792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8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070EDE-A840-483D-9C42-D888CBB4D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" t="6577" r="5281" b="55734"/>
          <a:stretch/>
        </p:blipFill>
        <p:spPr>
          <a:xfrm>
            <a:off x="707136" y="841248"/>
            <a:ext cx="7762796" cy="474268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2CD906-4338-41D9-9DEE-C4393BF7B08D}"/>
              </a:ext>
            </a:extLst>
          </p:cNvPr>
          <p:cNvSpPr txBox="1"/>
          <p:nvPr/>
        </p:nvSpPr>
        <p:spPr>
          <a:xfrm>
            <a:off x="9539925" y="1250246"/>
            <a:ext cx="216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Strophe 3</a:t>
            </a:r>
          </a:p>
          <a:p>
            <a:r>
              <a:rPr lang="de-DE" dirty="0"/>
              <a:t>Tenor 1</a:t>
            </a:r>
          </a:p>
        </p:txBody>
      </p:sp>
      <p:pic>
        <p:nvPicPr>
          <p:cNvPr id="5" name="CP 032 Es_schienen_Str3_T1">
            <a:hlinkClick r:id="" action="ppaction://media"/>
            <a:extLst>
              <a:ext uri="{FF2B5EF4-FFF2-40B4-BE49-F238E27FC236}">
                <a16:creationId xmlns:a16="http://schemas.microsoft.com/office/drawing/2014/main" id="{29B297C3-88B6-477B-8252-D61162579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061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4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7F09A4-6654-4A96-AD87-355CB903C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6933" r="5239" b="51644"/>
          <a:stretch/>
        </p:blipFill>
        <p:spPr>
          <a:xfrm>
            <a:off x="950975" y="1135018"/>
            <a:ext cx="7284731" cy="486344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616C1AB-0F30-408F-B12B-97B10B34FD52}"/>
              </a:ext>
            </a:extLst>
          </p:cNvPr>
          <p:cNvSpPr txBox="1"/>
          <p:nvPr/>
        </p:nvSpPr>
        <p:spPr>
          <a:xfrm>
            <a:off x="9517804" y="1166219"/>
            <a:ext cx="216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Strophe 3</a:t>
            </a:r>
          </a:p>
          <a:p>
            <a:r>
              <a:rPr lang="de-DE" dirty="0"/>
              <a:t>Tenor 2</a:t>
            </a:r>
          </a:p>
        </p:txBody>
      </p:sp>
      <p:pic>
        <p:nvPicPr>
          <p:cNvPr id="6" name="CP 032 Es_schienen_Str3_T2">
            <a:hlinkClick r:id="" action="ppaction://media"/>
            <a:extLst>
              <a:ext uri="{FF2B5EF4-FFF2-40B4-BE49-F238E27FC236}">
                <a16:creationId xmlns:a16="http://schemas.microsoft.com/office/drawing/2014/main" id="{93AA526F-739B-4775-A022-6CEA03EDB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4750" y="3817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3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A2E4B33-8955-42EB-8780-51D5C7F776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 t="7286" r="5021" b="59725"/>
          <a:stretch/>
        </p:blipFill>
        <p:spPr>
          <a:xfrm>
            <a:off x="980386" y="1166566"/>
            <a:ext cx="7474817" cy="394276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E4A4BD3-16A7-404D-AF38-829E4BD3770C}"/>
              </a:ext>
            </a:extLst>
          </p:cNvPr>
          <p:cNvSpPr txBox="1"/>
          <p:nvPr/>
        </p:nvSpPr>
        <p:spPr>
          <a:xfrm>
            <a:off x="9653047" y="1166566"/>
            <a:ext cx="216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Strophe 3</a:t>
            </a:r>
          </a:p>
          <a:p>
            <a:r>
              <a:rPr lang="de-DE" dirty="0"/>
              <a:t>Bass 1</a:t>
            </a:r>
          </a:p>
        </p:txBody>
      </p:sp>
      <p:pic>
        <p:nvPicPr>
          <p:cNvPr id="5" name="CP 032 Es_schienen_Str3_B1">
            <a:hlinkClick r:id="" action="ppaction://media"/>
            <a:extLst>
              <a:ext uri="{FF2B5EF4-FFF2-40B4-BE49-F238E27FC236}">
                <a16:creationId xmlns:a16="http://schemas.microsoft.com/office/drawing/2014/main" id="{FB13ECE6-C3C7-4041-A2EE-6370BD1A9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5257" y="370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8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B9D6B9B-7D7D-4327-9A87-1EB30AEC14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6460" r="4632" b="57526"/>
          <a:stretch/>
        </p:blipFill>
        <p:spPr>
          <a:xfrm>
            <a:off x="804421" y="933254"/>
            <a:ext cx="7938663" cy="452486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C779A97-068D-4F7E-A1A7-911B1F218087}"/>
              </a:ext>
            </a:extLst>
          </p:cNvPr>
          <p:cNvSpPr txBox="1"/>
          <p:nvPr/>
        </p:nvSpPr>
        <p:spPr>
          <a:xfrm>
            <a:off x="9596486" y="1140644"/>
            <a:ext cx="216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Strophe 3</a:t>
            </a:r>
          </a:p>
          <a:p>
            <a:r>
              <a:rPr lang="de-DE" dirty="0"/>
              <a:t>Bass 2</a:t>
            </a:r>
          </a:p>
        </p:txBody>
      </p:sp>
      <p:pic>
        <p:nvPicPr>
          <p:cNvPr id="5" name="CP 032 Es_schienen_Str3_B2">
            <a:hlinkClick r:id="" action="ppaction://media"/>
            <a:extLst>
              <a:ext uri="{FF2B5EF4-FFF2-40B4-BE49-F238E27FC236}">
                <a16:creationId xmlns:a16="http://schemas.microsoft.com/office/drawing/2014/main" id="{17757836-4FEA-426E-B41A-BA2EB7206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9035" y="4302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1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C06BA53-FE22-4096-B416-13615D8ED6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t="34890" r="61835" b="44920"/>
          <a:stretch/>
        </p:blipFill>
        <p:spPr>
          <a:xfrm>
            <a:off x="1271450" y="1862181"/>
            <a:ext cx="4693921" cy="19899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85F0C4B-EF37-432A-A8C8-0CB6B2D359BF}"/>
              </a:ext>
            </a:extLst>
          </p:cNvPr>
          <p:cNvSpPr txBox="1"/>
          <p:nvPr/>
        </p:nvSpPr>
        <p:spPr>
          <a:xfrm>
            <a:off x="949233" y="470263"/>
            <a:ext cx="9300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 einem bekannten Cantus schauen und hören wir uns an, wie klassische Harmonik funktioniert (mit Audios in Zeitlupe)</a:t>
            </a:r>
          </a:p>
          <a:p>
            <a:r>
              <a:rPr lang="de-DE" dirty="0"/>
              <a:t>Bundeslied, Nr. 13. p. 34. Die Melodie stammt wohl nicht von Mozart, wohl aber der Satz (Freimaurerkantate KV 623, Mozarts letztes vollendetes Werk).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B32272C-E585-419E-BBBF-E6BD02AF42D0}"/>
              </a:ext>
            </a:extLst>
          </p:cNvPr>
          <p:cNvSpPr txBox="1"/>
          <p:nvPr/>
        </p:nvSpPr>
        <p:spPr>
          <a:xfrm>
            <a:off x="1292311" y="3715271"/>
            <a:ext cx="109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Akkorde: 1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BBA8FAEF-4452-43D7-8BC9-EAB2C93245AE}"/>
              </a:ext>
            </a:extLst>
          </p:cNvPr>
          <p:cNvCxnSpPr>
            <a:cxnSpLocks/>
          </p:cNvCxnSpPr>
          <p:nvPr/>
        </p:nvCxnSpPr>
        <p:spPr>
          <a:xfrm flipV="1">
            <a:off x="1045029" y="2196445"/>
            <a:ext cx="812051" cy="5902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6372B64B-C2D7-49DF-8493-3531C3FA4331}"/>
              </a:ext>
            </a:extLst>
          </p:cNvPr>
          <p:cNvCxnSpPr>
            <a:cxnSpLocks/>
          </p:cNvCxnSpPr>
          <p:nvPr/>
        </p:nvCxnSpPr>
        <p:spPr>
          <a:xfrm>
            <a:off x="1045029" y="2786744"/>
            <a:ext cx="812051" cy="5258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3CFFE87C-397F-43EE-B984-68B01F7C9A35}"/>
              </a:ext>
            </a:extLst>
          </p:cNvPr>
          <p:cNvSpPr txBox="1"/>
          <p:nvPr/>
        </p:nvSpPr>
        <p:spPr>
          <a:xfrm>
            <a:off x="700860" y="2602078"/>
            <a:ext cx="49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50FB28F-6D03-4583-B583-34C769F9CDCE}"/>
              </a:ext>
            </a:extLst>
          </p:cNvPr>
          <p:cNvSpPr txBox="1"/>
          <p:nvPr/>
        </p:nvSpPr>
        <p:spPr>
          <a:xfrm>
            <a:off x="700860" y="4103903"/>
            <a:ext cx="3883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V: letztes Vorzeichen (Kreuz) = </a:t>
            </a:r>
            <a:r>
              <a:rPr lang="de-DE" sz="1600" dirty="0" err="1"/>
              <a:t>fis</a:t>
            </a:r>
            <a:r>
              <a:rPr lang="de-DE" sz="1600" dirty="0"/>
              <a:t> = </a:t>
            </a:r>
            <a:r>
              <a:rPr lang="de-DE" sz="1600" i="1" dirty="0" err="1"/>
              <a:t>ti</a:t>
            </a:r>
            <a:r>
              <a:rPr lang="de-DE" sz="1600" dirty="0"/>
              <a:t>, G = </a:t>
            </a:r>
            <a:r>
              <a:rPr lang="de-DE" sz="1600" i="1" dirty="0"/>
              <a:t>do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C123857-BAAB-4554-B6E2-B546456DADAA}"/>
              </a:ext>
            </a:extLst>
          </p:cNvPr>
          <p:cNvCxnSpPr>
            <a:cxnSpLocks/>
          </p:cNvCxnSpPr>
          <p:nvPr/>
        </p:nvCxnSpPr>
        <p:spPr>
          <a:xfrm flipV="1">
            <a:off x="949233" y="3578050"/>
            <a:ext cx="1190652" cy="1401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9E02A54A-6C60-41A5-B8B6-201A67CE13BB}"/>
              </a:ext>
            </a:extLst>
          </p:cNvPr>
          <p:cNvSpPr txBox="1"/>
          <p:nvPr/>
        </p:nvSpPr>
        <p:spPr>
          <a:xfrm>
            <a:off x="674286" y="3517259"/>
            <a:ext cx="29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2041C3A-8534-4349-9FEF-9FB985E1C1C7}"/>
              </a:ext>
            </a:extLst>
          </p:cNvPr>
          <p:cNvSpPr txBox="1"/>
          <p:nvPr/>
        </p:nvSpPr>
        <p:spPr>
          <a:xfrm>
            <a:off x="700860" y="4601948"/>
            <a:ext cx="3883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A: anstimmen vom tiefsten Ton (G=</a:t>
            </a:r>
            <a:r>
              <a:rPr lang="de-DE" sz="1600" i="1" dirty="0"/>
              <a:t>do</a:t>
            </a:r>
            <a:r>
              <a:rPr lang="de-DE" sz="1600" dirty="0"/>
              <a:t>) aus: </a:t>
            </a:r>
          </a:p>
          <a:p>
            <a:r>
              <a:rPr lang="de-DE" sz="1600" i="1" dirty="0"/>
              <a:t>do-mi-so-do-mi-so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B69C856-47D6-4BC3-9781-3E924A289949}"/>
              </a:ext>
            </a:extLst>
          </p:cNvPr>
          <p:cNvSpPr txBox="1"/>
          <p:nvPr/>
        </p:nvSpPr>
        <p:spPr>
          <a:xfrm>
            <a:off x="1544559" y="5264822"/>
            <a:ext cx="3788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1: g-h-d / </a:t>
            </a:r>
            <a:r>
              <a:rPr lang="de-DE" sz="1600" i="1" dirty="0"/>
              <a:t>do-mi-so</a:t>
            </a:r>
            <a:r>
              <a:rPr lang="de-DE" sz="1600" dirty="0"/>
              <a:t> = I. Stufe, Tonika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ED92452-1840-4A63-AE53-84F15EFE80B8}"/>
              </a:ext>
            </a:extLst>
          </p:cNvPr>
          <p:cNvSpPr txBox="1"/>
          <p:nvPr/>
        </p:nvSpPr>
        <p:spPr>
          <a:xfrm>
            <a:off x="2609107" y="3705193"/>
            <a:ext cx="290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3334683-43D5-49A3-A067-6D16EFF5A570}"/>
              </a:ext>
            </a:extLst>
          </p:cNvPr>
          <p:cNvSpPr txBox="1"/>
          <p:nvPr/>
        </p:nvSpPr>
        <p:spPr>
          <a:xfrm>
            <a:off x="2965515" y="3715271"/>
            <a:ext cx="290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3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F78E9E7-C7CE-413A-B8FD-2EE486DA22B5}"/>
              </a:ext>
            </a:extLst>
          </p:cNvPr>
          <p:cNvSpPr txBox="1"/>
          <p:nvPr/>
        </p:nvSpPr>
        <p:spPr>
          <a:xfrm>
            <a:off x="3370217" y="3716443"/>
            <a:ext cx="290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4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D16C6D3-DB35-4E13-A538-B3CD0C4E4FC1}"/>
              </a:ext>
            </a:extLst>
          </p:cNvPr>
          <p:cNvSpPr txBox="1"/>
          <p:nvPr/>
        </p:nvSpPr>
        <p:spPr>
          <a:xfrm>
            <a:off x="3807041" y="3706993"/>
            <a:ext cx="290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5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D774795-FD8A-4F67-B2A8-E2F8403F442A}"/>
              </a:ext>
            </a:extLst>
          </p:cNvPr>
          <p:cNvSpPr txBox="1"/>
          <p:nvPr/>
        </p:nvSpPr>
        <p:spPr>
          <a:xfrm>
            <a:off x="4250145" y="3705193"/>
            <a:ext cx="290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6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D0B26D1-DA61-4141-B555-3215439624E5}"/>
              </a:ext>
            </a:extLst>
          </p:cNvPr>
          <p:cNvSpPr txBox="1"/>
          <p:nvPr/>
        </p:nvSpPr>
        <p:spPr>
          <a:xfrm>
            <a:off x="4638169" y="3717314"/>
            <a:ext cx="290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7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B62C85B-5EB2-48A6-B7B9-384D657ABF50}"/>
              </a:ext>
            </a:extLst>
          </p:cNvPr>
          <p:cNvSpPr txBox="1"/>
          <p:nvPr/>
        </p:nvSpPr>
        <p:spPr>
          <a:xfrm>
            <a:off x="5042083" y="3717314"/>
            <a:ext cx="290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8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DE1889E-0004-4AA6-83CE-5D7E807E0226}"/>
              </a:ext>
            </a:extLst>
          </p:cNvPr>
          <p:cNvSpPr txBox="1"/>
          <p:nvPr/>
        </p:nvSpPr>
        <p:spPr>
          <a:xfrm>
            <a:off x="1544559" y="5716700"/>
            <a:ext cx="3951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2: d-</a:t>
            </a:r>
            <a:r>
              <a:rPr lang="de-DE" sz="1600" dirty="0" err="1"/>
              <a:t>fis</a:t>
            </a:r>
            <a:r>
              <a:rPr lang="de-DE" sz="1600" dirty="0"/>
              <a:t>-a-c / </a:t>
            </a:r>
            <a:r>
              <a:rPr lang="de-DE" sz="1600" i="1" dirty="0"/>
              <a:t>so-</a:t>
            </a:r>
            <a:r>
              <a:rPr lang="de-DE" sz="1600" i="1" dirty="0" err="1"/>
              <a:t>ti</a:t>
            </a:r>
            <a:r>
              <a:rPr lang="de-DE" sz="1600" i="1" dirty="0"/>
              <a:t>-</a:t>
            </a:r>
            <a:r>
              <a:rPr lang="de-DE" sz="1600" i="1" dirty="0" err="1"/>
              <a:t>re-fa</a:t>
            </a:r>
            <a:r>
              <a:rPr lang="de-DE" sz="1600" dirty="0"/>
              <a:t> = V. Stufe mit Septime, Dominantseptakkord. Septime c im Durchgang von d nach h.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1B30551-5177-4479-9C65-0962ED112D61}"/>
              </a:ext>
            </a:extLst>
          </p:cNvPr>
          <p:cNvSpPr txBox="1"/>
          <p:nvPr/>
        </p:nvSpPr>
        <p:spPr>
          <a:xfrm>
            <a:off x="6837485" y="1985901"/>
            <a:ext cx="3788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3: g-h(-d) / </a:t>
            </a:r>
            <a:r>
              <a:rPr lang="de-DE" sz="1600" i="1" dirty="0"/>
              <a:t>do-mi-so</a:t>
            </a:r>
            <a:r>
              <a:rPr lang="de-DE" sz="1600" dirty="0"/>
              <a:t> = I. Stufe, Tonika.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C9BCF31-CD6F-46E4-9D93-63F880EE22B2}"/>
              </a:ext>
            </a:extLst>
          </p:cNvPr>
          <p:cNvSpPr txBox="1"/>
          <p:nvPr/>
        </p:nvSpPr>
        <p:spPr>
          <a:xfrm>
            <a:off x="6837485" y="2495224"/>
            <a:ext cx="378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4: g-h-d / </a:t>
            </a:r>
            <a:r>
              <a:rPr lang="de-DE" sz="1600" i="1" dirty="0"/>
              <a:t>do-mi-so</a:t>
            </a:r>
            <a:r>
              <a:rPr lang="de-DE" sz="1600" dirty="0"/>
              <a:t> = I. Stufe, Tonika, mit Durchgangstönen h-</a:t>
            </a:r>
            <a:r>
              <a:rPr lang="de-DE" sz="1600" dirty="0">
                <a:highlight>
                  <a:srgbClr val="FFFF00"/>
                </a:highlight>
              </a:rPr>
              <a:t>c</a:t>
            </a:r>
            <a:r>
              <a:rPr lang="de-DE" sz="1600" dirty="0"/>
              <a:t>-d und g-</a:t>
            </a:r>
            <a:r>
              <a:rPr lang="de-DE" sz="1600" dirty="0">
                <a:highlight>
                  <a:srgbClr val="FFFF00"/>
                </a:highlight>
              </a:rPr>
              <a:t>a</a:t>
            </a:r>
            <a:r>
              <a:rPr lang="de-DE" sz="1600" dirty="0"/>
              <a:t>-h.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F6BD73D-E272-4A73-9581-B53EB8337488}"/>
              </a:ext>
            </a:extLst>
          </p:cNvPr>
          <p:cNvSpPr/>
          <p:nvPr/>
        </p:nvSpPr>
        <p:spPr>
          <a:xfrm>
            <a:off x="3515569" y="2140595"/>
            <a:ext cx="103694" cy="2951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3B03E3E-7C61-49D8-8DE2-444C054788A3}"/>
              </a:ext>
            </a:extLst>
          </p:cNvPr>
          <p:cNvSpPr txBox="1"/>
          <p:nvPr/>
        </p:nvSpPr>
        <p:spPr>
          <a:xfrm>
            <a:off x="6837485" y="3224871"/>
            <a:ext cx="430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5: c-e-g / </a:t>
            </a:r>
            <a:r>
              <a:rPr lang="de-DE" sz="1600" i="1" dirty="0" err="1"/>
              <a:t>fa</a:t>
            </a:r>
            <a:r>
              <a:rPr lang="de-DE" sz="1600" i="1" dirty="0"/>
              <a:t>-la-do </a:t>
            </a:r>
            <a:r>
              <a:rPr lang="de-DE" sz="1600" dirty="0"/>
              <a:t>= IV. Stufe, Subdominante.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88D4B79-D337-491D-8CC8-18A985C0C19F}"/>
              </a:ext>
            </a:extLst>
          </p:cNvPr>
          <p:cNvSpPr txBox="1"/>
          <p:nvPr/>
        </p:nvSpPr>
        <p:spPr>
          <a:xfrm>
            <a:off x="6846934" y="3724441"/>
            <a:ext cx="4440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6: e-</a:t>
            </a:r>
            <a:r>
              <a:rPr lang="de-DE" sz="1600" dirty="0" err="1"/>
              <a:t>gis</a:t>
            </a:r>
            <a:r>
              <a:rPr lang="de-DE" sz="1600" dirty="0"/>
              <a:t>-h-d, mit </a:t>
            </a:r>
            <a:r>
              <a:rPr lang="de-DE" sz="1600" dirty="0" err="1"/>
              <a:t>gis</a:t>
            </a:r>
            <a:r>
              <a:rPr lang="de-DE" sz="1600" dirty="0"/>
              <a:t> als Leitton zu a, Dominantseptakkord zu a-Moll (II. Stufe von G-Dur).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F6CACAC-4715-4171-A3F7-433DC63C5369}"/>
              </a:ext>
            </a:extLst>
          </p:cNvPr>
          <p:cNvSpPr txBox="1"/>
          <p:nvPr/>
        </p:nvSpPr>
        <p:spPr>
          <a:xfrm>
            <a:off x="6846934" y="4442457"/>
            <a:ext cx="3956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7: wie 6, mit Vorausnahmen </a:t>
            </a:r>
            <a:r>
              <a:rPr lang="de-DE" sz="1600" dirty="0">
                <a:highlight>
                  <a:srgbClr val="00FFFF"/>
                </a:highlight>
              </a:rPr>
              <a:t>(Antizipationen) </a:t>
            </a:r>
            <a:r>
              <a:rPr lang="de-DE" sz="1600" dirty="0"/>
              <a:t>zum letzten Akkord der Zeile.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6F834A52-0C86-4658-A739-9EF3DD973D59}"/>
              </a:ext>
            </a:extLst>
          </p:cNvPr>
          <p:cNvSpPr/>
          <p:nvPr/>
        </p:nvSpPr>
        <p:spPr>
          <a:xfrm>
            <a:off x="4897450" y="2155178"/>
            <a:ext cx="242634" cy="1176246"/>
          </a:xfrm>
          <a:prstGeom prst="rect">
            <a:avLst/>
          </a:prstGeom>
          <a:solidFill>
            <a:srgbClr val="29DBD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821CCBC-AB86-4FA3-B9FC-247493E390E1}"/>
              </a:ext>
            </a:extLst>
          </p:cNvPr>
          <p:cNvSpPr txBox="1"/>
          <p:nvPr/>
        </p:nvSpPr>
        <p:spPr>
          <a:xfrm>
            <a:off x="6837485" y="5196150"/>
            <a:ext cx="4440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8: a-c-e / </a:t>
            </a:r>
            <a:r>
              <a:rPr lang="de-DE" sz="1600" i="1" dirty="0" err="1"/>
              <a:t>re</a:t>
            </a:r>
            <a:r>
              <a:rPr lang="de-DE" sz="1600" i="1" dirty="0"/>
              <a:t>-</a:t>
            </a:r>
            <a:r>
              <a:rPr lang="de-DE" sz="1600" i="1" dirty="0" err="1"/>
              <a:t>fa</a:t>
            </a:r>
            <a:r>
              <a:rPr lang="de-DE" sz="1600" i="1" dirty="0"/>
              <a:t>-la</a:t>
            </a:r>
            <a:r>
              <a:rPr lang="de-DE" sz="1600" dirty="0"/>
              <a:t>: a-Moll, II. Stufe von G-Dur, </a:t>
            </a:r>
            <a:r>
              <a:rPr lang="de-DE" sz="1600" dirty="0" err="1"/>
              <a:t>subdominantische</a:t>
            </a:r>
            <a:r>
              <a:rPr lang="de-DE" sz="1600" dirty="0"/>
              <a:t> Funktion, in der nächsten Zeile durch einen </a:t>
            </a:r>
            <a:r>
              <a:rPr lang="de-DE" sz="1600" dirty="0" err="1"/>
              <a:t>dominantischen</a:t>
            </a:r>
            <a:r>
              <a:rPr lang="de-DE" sz="1600" dirty="0"/>
              <a:t> Klang fortgesetzt.</a:t>
            </a:r>
          </a:p>
        </p:txBody>
      </p:sp>
      <p:pic>
        <p:nvPicPr>
          <p:cNvPr id="37" name="CP 013 Brueder,_reicht_die_Hand_langsam">
            <a:hlinkClick r:id="" action="ppaction://media"/>
            <a:extLst>
              <a:ext uri="{FF2B5EF4-FFF2-40B4-BE49-F238E27FC236}">
                <a16:creationId xmlns:a16="http://schemas.microsoft.com/office/drawing/2014/main" id="{CBA4B469-3D59-4E85-9A17-63C3C5AC87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7522.9387"/>
                  <p14:fade out="1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42641" y="5716700"/>
            <a:ext cx="609600" cy="609600"/>
          </a:xfrm>
          <a:prstGeom prst="rect">
            <a:avLst/>
          </a:prstGeom>
        </p:spPr>
      </p:pic>
      <p:pic>
        <p:nvPicPr>
          <p:cNvPr id="38" name="CP 013 anstimmen">
            <a:hlinkClick r:id="" action="ppaction://media"/>
            <a:extLst>
              <a:ext uri="{FF2B5EF4-FFF2-40B4-BE49-F238E27FC236}">
                <a16:creationId xmlns:a16="http://schemas.microsoft.com/office/drawing/2014/main" id="{96AB5C92-EB08-4A33-ACA2-1B406EC3D8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7785" y="4601947"/>
            <a:ext cx="487281" cy="48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2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45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158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 animBg="1"/>
      <p:bldP spid="32" grpId="0"/>
      <p:bldP spid="33" grpId="0"/>
      <p:bldP spid="34" grpId="0"/>
      <p:bldP spid="35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C06BA53-FE22-4096-B416-13615D8ED6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" t="55587" r="70057" b="25366"/>
          <a:stretch/>
        </p:blipFill>
        <p:spPr>
          <a:xfrm>
            <a:off x="865379" y="774703"/>
            <a:ext cx="3829169" cy="20312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11FA1E5-53D0-4E18-9785-939FC45E52F0}"/>
              </a:ext>
            </a:extLst>
          </p:cNvPr>
          <p:cNvSpPr txBox="1"/>
          <p:nvPr/>
        </p:nvSpPr>
        <p:spPr>
          <a:xfrm>
            <a:off x="1399134" y="2663858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  <p:pic>
        <p:nvPicPr>
          <p:cNvPr id="6" name="CP 013 Brueder,_reicht_die_Hand_langsam">
            <a:hlinkClick r:id="" action="ppaction://media"/>
            <a:extLst>
              <a:ext uri="{FF2B5EF4-FFF2-40B4-BE49-F238E27FC236}">
                <a16:creationId xmlns:a16="http://schemas.microsoft.com/office/drawing/2014/main" id="{7B8A89F6-BF4A-43AF-9167-EE03BE7621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0" end="60529.16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0528" y="5652249"/>
            <a:ext cx="609600" cy="6096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03B4819-43E2-4137-9EA8-D504786EB3F4}"/>
              </a:ext>
            </a:extLst>
          </p:cNvPr>
          <p:cNvSpPr txBox="1"/>
          <p:nvPr/>
        </p:nvSpPr>
        <p:spPr>
          <a:xfrm>
            <a:off x="1065227" y="3457893"/>
            <a:ext cx="4515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1: d-(</a:t>
            </a:r>
            <a:r>
              <a:rPr lang="de-DE" sz="1600" dirty="0" err="1"/>
              <a:t>fis</a:t>
            </a:r>
            <a:r>
              <a:rPr lang="de-DE" sz="1600" dirty="0"/>
              <a:t>)-a-c </a:t>
            </a:r>
            <a:r>
              <a:rPr lang="de-DE" sz="1600" i="1" dirty="0"/>
              <a:t>/ so-(</a:t>
            </a:r>
            <a:r>
              <a:rPr lang="de-DE" sz="1600" i="1" dirty="0" err="1"/>
              <a:t>ti</a:t>
            </a:r>
            <a:r>
              <a:rPr lang="de-DE" sz="1600" i="1" dirty="0"/>
              <a:t>)-</a:t>
            </a:r>
            <a:r>
              <a:rPr lang="de-DE" sz="1600" i="1" dirty="0" err="1"/>
              <a:t>re-fa</a:t>
            </a:r>
            <a:r>
              <a:rPr lang="de-DE" sz="1600" i="1" dirty="0"/>
              <a:t> </a:t>
            </a:r>
            <a:r>
              <a:rPr lang="de-DE" sz="1600" dirty="0"/>
              <a:t>= V. Stufe mit Septime, Dominantseptakkord. Septime c vom vorhergehenden Klang übernommen.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63CC259-7340-46EC-8AA2-60B05E2B7DBF}"/>
              </a:ext>
            </a:extLst>
          </p:cNvPr>
          <p:cNvSpPr txBox="1"/>
          <p:nvPr/>
        </p:nvSpPr>
        <p:spPr>
          <a:xfrm>
            <a:off x="1065228" y="4377261"/>
            <a:ext cx="4128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2:d-g-h / </a:t>
            </a:r>
            <a:r>
              <a:rPr lang="de-DE" sz="1600" i="1" dirty="0"/>
              <a:t>so-do-mi:</a:t>
            </a:r>
            <a:r>
              <a:rPr lang="de-DE" sz="1600" dirty="0"/>
              <a:t> Töne des </a:t>
            </a:r>
            <a:r>
              <a:rPr lang="de-DE" sz="1600" dirty="0" err="1"/>
              <a:t>Tonikadreiklangs</a:t>
            </a:r>
            <a:r>
              <a:rPr lang="de-DE" sz="1600" dirty="0"/>
              <a:t>, </a:t>
            </a:r>
            <a:r>
              <a:rPr lang="de-DE" sz="1600" dirty="0" err="1"/>
              <a:t>Quintton</a:t>
            </a:r>
            <a:r>
              <a:rPr lang="de-DE" sz="1600" dirty="0"/>
              <a:t> im Bass = „Quartsextakkord“, hier als Durchgangsquartsextakkord (Durchgänge c-h-a, a-g-</a:t>
            </a:r>
            <a:r>
              <a:rPr lang="de-DE" sz="1600" dirty="0" err="1"/>
              <a:t>fis</a:t>
            </a:r>
            <a:r>
              <a:rPr lang="de-DE" sz="1600" dirty="0"/>
              <a:t>) über dem Basston </a:t>
            </a:r>
            <a:r>
              <a:rPr lang="de-DE" sz="1600" i="1" dirty="0"/>
              <a:t>so</a:t>
            </a:r>
            <a:r>
              <a:rPr lang="de-DE" sz="1600" dirty="0"/>
              <a:t> der Dominante.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9F894C7-7E53-48CA-910B-1FED49B8D172}"/>
              </a:ext>
            </a:extLst>
          </p:cNvPr>
          <p:cNvSpPr txBox="1"/>
          <p:nvPr/>
        </p:nvSpPr>
        <p:spPr>
          <a:xfrm>
            <a:off x="1065227" y="5579098"/>
            <a:ext cx="362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3: d-</a:t>
            </a:r>
            <a:r>
              <a:rPr lang="de-DE" sz="1600" dirty="0" err="1"/>
              <a:t>fis</a:t>
            </a:r>
            <a:r>
              <a:rPr lang="de-DE" sz="1600" dirty="0"/>
              <a:t>-a / </a:t>
            </a:r>
            <a:r>
              <a:rPr lang="de-DE" sz="1600" i="1" dirty="0"/>
              <a:t>so-</a:t>
            </a:r>
            <a:r>
              <a:rPr lang="de-DE" sz="1600" i="1" dirty="0" err="1"/>
              <a:t>ti</a:t>
            </a:r>
            <a:r>
              <a:rPr lang="de-DE" sz="1600" i="1" dirty="0"/>
              <a:t>-</a:t>
            </a:r>
            <a:r>
              <a:rPr lang="de-DE" sz="1600" i="1" dirty="0" err="1"/>
              <a:t>re</a:t>
            </a:r>
            <a:r>
              <a:rPr lang="de-DE" sz="1600" dirty="0"/>
              <a:t> = V. Stufe, Dominante.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FE43C77-1CB7-4371-8468-0CEA59F939EE}"/>
              </a:ext>
            </a:extLst>
          </p:cNvPr>
          <p:cNvSpPr txBox="1"/>
          <p:nvPr/>
        </p:nvSpPr>
        <p:spPr>
          <a:xfrm>
            <a:off x="6033157" y="582279"/>
            <a:ext cx="5051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4: </a:t>
            </a:r>
            <a:r>
              <a:rPr lang="de-DE" sz="1600" dirty="0">
                <a:highlight>
                  <a:srgbClr val="FFFF00"/>
                </a:highlight>
              </a:rPr>
              <a:t>g-h</a:t>
            </a:r>
            <a:r>
              <a:rPr lang="de-DE" sz="1600" dirty="0"/>
              <a:t>: Durchgangstöne. Akkordtöne: c-d-</a:t>
            </a:r>
            <a:r>
              <a:rPr lang="de-DE" sz="1600" dirty="0" err="1"/>
              <a:t>fis</a:t>
            </a:r>
            <a:r>
              <a:rPr lang="de-DE" sz="1600" dirty="0"/>
              <a:t>-a / </a:t>
            </a:r>
            <a:r>
              <a:rPr lang="de-DE" sz="1600" i="1" dirty="0" err="1"/>
              <a:t>fa</a:t>
            </a:r>
            <a:r>
              <a:rPr lang="de-DE" sz="1600" i="1" dirty="0"/>
              <a:t>-so-</a:t>
            </a:r>
            <a:r>
              <a:rPr lang="de-DE" sz="1600" i="1" dirty="0" err="1"/>
              <a:t>ti</a:t>
            </a:r>
            <a:r>
              <a:rPr lang="de-DE" sz="1600" i="1" dirty="0"/>
              <a:t>-</a:t>
            </a:r>
            <a:r>
              <a:rPr lang="de-DE" sz="1600" i="1" dirty="0" err="1"/>
              <a:t>re</a:t>
            </a:r>
            <a:r>
              <a:rPr lang="de-DE" sz="1600" dirty="0"/>
              <a:t> = Töne des Dominantseptakkords, Septime in Bass = „Sekundakkord“, führt weiter zum „Sextakkord“ mit dem </a:t>
            </a:r>
            <a:r>
              <a:rPr lang="de-DE" sz="1600" dirty="0" err="1"/>
              <a:t>Terzton</a:t>
            </a:r>
            <a:r>
              <a:rPr lang="de-DE" sz="1600" dirty="0"/>
              <a:t> im Bass (siehe 5).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806A9A4-8600-4D50-9D6A-98A1C0DC0DAE}"/>
              </a:ext>
            </a:extLst>
          </p:cNvPr>
          <p:cNvSpPr txBox="1"/>
          <p:nvPr/>
        </p:nvSpPr>
        <p:spPr>
          <a:xfrm>
            <a:off x="6033157" y="1815058"/>
            <a:ext cx="5409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5: h-d-g-d / </a:t>
            </a:r>
            <a:r>
              <a:rPr lang="de-DE" sz="1600" i="1" dirty="0"/>
              <a:t>mi-so-do-so</a:t>
            </a:r>
            <a:r>
              <a:rPr lang="de-DE" sz="1600" dirty="0"/>
              <a:t>: Töne des </a:t>
            </a:r>
            <a:r>
              <a:rPr lang="de-DE" sz="1600" dirty="0" err="1"/>
              <a:t>Tonikadreiklangs</a:t>
            </a:r>
            <a:r>
              <a:rPr lang="de-DE" sz="1600" dirty="0"/>
              <a:t>, Terz im Bass,  typische Weiterführung des „Sekundakkords“ (siehe 4); Durchgangston e im Bass 1.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885DEA8-8785-49FC-B470-FEE17C46B668}"/>
              </a:ext>
            </a:extLst>
          </p:cNvPr>
          <p:cNvSpPr txBox="1"/>
          <p:nvPr/>
        </p:nvSpPr>
        <p:spPr>
          <a:xfrm>
            <a:off x="6028948" y="2779283"/>
            <a:ext cx="5315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6: a-</a:t>
            </a:r>
            <a:r>
              <a:rPr lang="de-DE" sz="1600" dirty="0" err="1"/>
              <a:t>fis</a:t>
            </a:r>
            <a:r>
              <a:rPr lang="de-DE" sz="1600" dirty="0"/>
              <a:t>-a-c / Töne des (verminderten) Dreiklangs der VII. Stufe </a:t>
            </a:r>
            <a:r>
              <a:rPr lang="de-DE" sz="1600" i="1" dirty="0" err="1"/>
              <a:t>ti-re-fa</a:t>
            </a:r>
            <a:r>
              <a:rPr lang="de-DE" sz="1600" dirty="0"/>
              <a:t> (in </a:t>
            </a:r>
            <a:r>
              <a:rPr lang="de-DE" sz="1600" dirty="0" err="1"/>
              <a:t>dominantischer</a:t>
            </a:r>
            <a:r>
              <a:rPr lang="de-DE" sz="1600" dirty="0"/>
              <a:t> Funktion wegen des Leittons </a:t>
            </a:r>
            <a:r>
              <a:rPr lang="de-DE" sz="1600" i="1" dirty="0" err="1"/>
              <a:t>ti</a:t>
            </a:r>
            <a:r>
              <a:rPr lang="de-DE" sz="1600" dirty="0"/>
              <a:t>), typischerweise mit dem </a:t>
            </a:r>
            <a:r>
              <a:rPr lang="de-DE" sz="1600" dirty="0" err="1"/>
              <a:t>Terzton</a:t>
            </a:r>
            <a:r>
              <a:rPr lang="de-DE" sz="1600" dirty="0"/>
              <a:t> a / </a:t>
            </a:r>
            <a:r>
              <a:rPr lang="de-DE" sz="1600" i="1" dirty="0" err="1"/>
              <a:t>re</a:t>
            </a:r>
            <a:r>
              <a:rPr lang="de-DE" sz="1600" dirty="0"/>
              <a:t> im Bass („Sextakkord“). Typische lineare Bassführung </a:t>
            </a:r>
            <a:r>
              <a:rPr lang="de-DE" sz="1600" i="1" dirty="0" err="1"/>
              <a:t>fa</a:t>
            </a:r>
            <a:r>
              <a:rPr lang="de-DE" sz="1600" i="1" dirty="0"/>
              <a:t>-mi-</a:t>
            </a:r>
            <a:r>
              <a:rPr lang="de-DE" sz="1600" i="1" dirty="0" err="1"/>
              <a:t>re</a:t>
            </a:r>
            <a:r>
              <a:rPr lang="de-DE" sz="1600" i="1" dirty="0"/>
              <a:t>-do </a:t>
            </a:r>
            <a:r>
              <a:rPr lang="de-DE" sz="1600" dirty="0"/>
              <a:t>(c-h-a-g).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2B425EC-66DA-4531-AE4B-FC87F2A3CBA7}"/>
              </a:ext>
            </a:extLst>
          </p:cNvPr>
          <p:cNvSpPr txBox="1"/>
          <p:nvPr/>
        </p:nvSpPr>
        <p:spPr>
          <a:xfrm>
            <a:off x="6012727" y="4009913"/>
            <a:ext cx="5192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7: </a:t>
            </a:r>
            <a:r>
              <a:rPr lang="de-DE" sz="1600" dirty="0" err="1">
                <a:highlight>
                  <a:srgbClr val="FFFF00"/>
                </a:highlight>
              </a:rPr>
              <a:t>fis</a:t>
            </a:r>
            <a:r>
              <a:rPr lang="de-DE" sz="1600" dirty="0">
                <a:highlight>
                  <a:srgbClr val="FFFF00"/>
                </a:highlight>
              </a:rPr>
              <a:t>-a-c</a:t>
            </a:r>
            <a:r>
              <a:rPr lang="de-DE" sz="1600" dirty="0"/>
              <a:t>: </a:t>
            </a:r>
            <a:r>
              <a:rPr lang="de-DE" sz="1600" dirty="0" err="1"/>
              <a:t>Vorhaltstöne</a:t>
            </a:r>
            <a:r>
              <a:rPr lang="de-DE" sz="1600" dirty="0"/>
              <a:t> vor den Akkordtönen g-h, Tonika g-h-(d), do-mi-(so). Schluss der Melodie 1 Ton tiefer als Zeile 1 („Sequenz“), aber akkordeigene und akkordfremde Töne in umgekehrter Reihenfolge – Vorhalt statt Antizipation.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771280D-4FC5-4C03-ABE3-3CCA8E32726A}"/>
              </a:ext>
            </a:extLst>
          </p:cNvPr>
          <p:cNvSpPr txBox="1"/>
          <p:nvPr/>
        </p:nvSpPr>
        <p:spPr>
          <a:xfrm>
            <a:off x="6033157" y="5240544"/>
            <a:ext cx="5409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8: Zeilenschluss auf der Tonika g-h-(d) / </a:t>
            </a:r>
            <a:r>
              <a:rPr lang="de-DE" sz="1600" i="1" dirty="0"/>
              <a:t>do-mi-(so).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6FE8269-0C92-45CC-9D16-CCFB2B4E2FCE}"/>
              </a:ext>
            </a:extLst>
          </p:cNvPr>
          <p:cNvSpPr txBox="1"/>
          <p:nvPr/>
        </p:nvSpPr>
        <p:spPr>
          <a:xfrm>
            <a:off x="1773808" y="2663858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1257CB7-5CD0-45D6-87D0-1AD67B330824}"/>
              </a:ext>
            </a:extLst>
          </p:cNvPr>
          <p:cNvSpPr txBox="1"/>
          <p:nvPr/>
        </p:nvSpPr>
        <p:spPr>
          <a:xfrm>
            <a:off x="2132107" y="2646055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3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CA3F898-42C3-4523-80EF-A3C6BA56CA0C}"/>
              </a:ext>
            </a:extLst>
          </p:cNvPr>
          <p:cNvSpPr txBox="1"/>
          <p:nvPr/>
        </p:nvSpPr>
        <p:spPr>
          <a:xfrm>
            <a:off x="2597082" y="2663858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4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B250E7C-363D-44FB-BF7C-3AFBA4CEA946}"/>
              </a:ext>
            </a:extLst>
          </p:cNvPr>
          <p:cNvSpPr txBox="1"/>
          <p:nvPr/>
        </p:nvSpPr>
        <p:spPr>
          <a:xfrm>
            <a:off x="2957654" y="2663858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5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78B1CB2-2646-4F86-8E02-65CFAEBF9C27}"/>
              </a:ext>
            </a:extLst>
          </p:cNvPr>
          <p:cNvSpPr txBox="1"/>
          <p:nvPr/>
        </p:nvSpPr>
        <p:spPr>
          <a:xfrm>
            <a:off x="3424359" y="2663858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6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28C0640-50A3-4A91-AEC6-25F3C3D73F4A}"/>
              </a:ext>
            </a:extLst>
          </p:cNvPr>
          <p:cNvSpPr txBox="1"/>
          <p:nvPr/>
        </p:nvSpPr>
        <p:spPr>
          <a:xfrm>
            <a:off x="3785958" y="2690956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7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9F90630-DB36-461E-959F-BA8B0F752799}"/>
              </a:ext>
            </a:extLst>
          </p:cNvPr>
          <p:cNvSpPr txBox="1"/>
          <p:nvPr/>
        </p:nvSpPr>
        <p:spPr>
          <a:xfrm>
            <a:off x="4128937" y="2691238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8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F598943-1DD8-40A8-92D4-E02C939430A5}"/>
              </a:ext>
            </a:extLst>
          </p:cNvPr>
          <p:cNvSpPr/>
          <p:nvPr/>
        </p:nvSpPr>
        <p:spPr>
          <a:xfrm>
            <a:off x="2728116" y="1056422"/>
            <a:ext cx="103694" cy="2951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B07D8C5-7D49-4B04-A5F8-00524D76A393}"/>
              </a:ext>
            </a:extLst>
          </p:cNvPr>
          <p:cNvSpPr/>
          <p:nvPr/>
        </p:nvSpPr>
        <p:spPr>
          <a:xfrm>
            <a:off x="3909449" y="1056422"/>
            <a:ext cx="142346" cy="120615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158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2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C06BA53-FE22-4096-B416-13615D8ED6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t="74508" r="75627" b="4920"/>
          <a:stretch/>
        </p:blipFill>
        <p:spPr>
          <a:xfrm>
            <a:off x="2457432" y="1040328"/>
            <a:ext cx="2953554" cy="2071325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5B775D5-754B-4FEA-96C2-A108EB4081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t="55587" r="63621" b="25366"/>
          <a:stretch/>
        </p:blipFill>
        <p:spPr>
          <a:xfrm>
            <a:off x="1059977" y="1075014"/>
            <a:ext cx="2050868" cy="1950990"/>
          </a:xfrm>
          <a:prstGeom prst="rect">
            <a:avLst/>
          </a:prstGeom>
        </p:spPr>
      </p:pic>
      <p:pic>
        <p:nvPicPr>
          <p:cNvPr id="6" name="CP 013 Brueder,_reicht_die_Hand_langsam">
            <a:hlinkClick r:id="" action="ppaction://media"/>
            <a:extLst>
              <a:ext uri="{FF2B5EF4-FFF2-40B4-BE49-F238E27FC236}">
                <a16:creationId xmlns:a16="http://schemas.microsoft.com/office/drawing/2014/main" id="{2690DC43-2688-49AD-B21F-8290EACA51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38" end="48188.1632"/>
                  <p14:fade in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4858" y="5581810"/>
            <a:ext cx="609600" cy="6096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E74CDBD-3872-4AC8-AE5B-76ADF6767F45}"/>
              </a:ext>
            </a:extLst>
          </p:cNvPr>
          <p:cNvSpPr txBox="1"/>
          <p:nvPr/>
        </p:nvSpPr>
        <p:spPr>
          <a:xfrm>
            <a:off x="2315086" y="2899552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3FB3F0-F750-4D04-A339-E7D18EF97EED}"/>
              </a:ext>
            </a:extLst>
          </p:cNvPr>
          <p:cNvSpPr txBox="1"/>
          <p:nvPr/>
        </p:nvSpPr>
        <p:spPr>
          <a:xfrm>
            <a:off x="2694036" y="2897580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983400E-4A7E-468D-A3BD-F5E7912195D7}"/>
              </a:ext>
            </a:extLst>
          </p:cNvPr>
          <p:cNvSpPr txBox="1"/>
          <p:nvPr/>
        </p:nvSpPr>
        <p:spPr>
          <a:xfrm>
            <a:off x="3104240" y="2899552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3EDFDB-92D3-4520-BE27-3ABE30245E0E}"/>
              </a:ext>
            </a:extLst>
          </p:cNvPr>
          <p:cNvSpPr txBox="1"/>
          <p:nvPr/>
        </p:nvSpPr>
        <p:spPr>
          <a:xfrm>
            <a:off x="3505240" y="2912526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D71E0A2-94BD-4575-A4F2-3F2678AB1C89}"/>
              </a:ext>
            </a:extLst>
          </p:cNvPr>
          <p:cNvSpPr txBox="1"/>
          <p:nvPr/>
        </p:nvSpPr>
        <p:spPr>
          <a:xfrm>
            <a:off x="3843572" y="2912526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5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38E507D-F8D1-430C-B30B-15BCA48CE361}"/>
              </a:ext>
            </a:extLst>
          </p:cNvPr>
          <p:cNvSpPr txBox="1"/>
          <p:nvPr/>
        </p:nvSpPr>
        <p:spPr>
          <a:xfrm>
            <a:off x="4360880" y="2912526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6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AC03686-8453-49D6-9EB2-CDCF064119C8}"/>
              </a:ext>
            </a:extLst>
          </p:cNvPr>
          <p:cNvSpPr txBox="1"/>
          <p:nvPr/>
        </p:nvSpPr>
        <p:spPr>
          <a:xfrm>
            <a:off x="4709494" y="2912526"/>
            <a:ext cx="28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7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F4246E4-8B2A-4A44-8BC6-03D4EA31B41F}"/>
              </a:ext>
            </a:extLst>
          </p:cNvPr>
          <p:cNvSpPr txBox="1"/>
          <p:nvPr/>
        </p:nvSpPr>
        <p:spPr>
          <a:xfrm>
            <a:off x="886481" y="3622262"/>
            <a:ext cx="4929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1: g-a-</a:t>
            </a:r>
            <a:r>
              <a:rPr lang="de-DE" sz="1600" dirty="0" err="1"/>
              <a:t>cis</a:t>
            </a:r>
            <a:r>
              <a:rPr lang="de-DE" sz="1600" dirty="0"/>
              <a:t>: Leitton </a:t>
            </a:r>
            <a:r>
              <a:rPr lang="de-DE" sz="1600" dirty="0" err="1"/>
              <a:t>cis</a:t>
            </a:r>
            <a:r>
              <a:rPr lang="de-DE" sz="1600" dirty="0"/>
              <a:t> führt auf zu d, Töne des Dominantseptakkords a-</a:t>
            </a:r>
            <a:r>
              <a:rPr lang="de-DE" sz="1600" dirty="0" err="1"/>
              <a:t>cis</a:t>
            </a:r>
            <a:r>
              <a:rPr lang="de-DE" sz="1600" dirty="0"/>
              <a:t>-e-g zur Dominante D-Dur. Septime g im Bass: „Sekundakkord“.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3752B8F-1A8E-42AA-BD43-210755F51622}"/>
              </a:ext>
            </a:extLst>
          </p:cNvPr>
          <p:cNvSpPr txBox="1"/>
          <p:nvPr/>
        </p:nvSpPr>
        <p:spPr>
          <a:xfrm>
            <a:off x="863990" y="4592686"/>
            <a:ext cx="4763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2: </a:t>
            </a:r>
            <a:r>
              <a:rPr lang="de-DE" sz="1600" dirty="0" err="1"/>
              <a:t>fis</a:t>
            </a:r>
            <a:r>
              <a:rPr lang="de-DE" sz="1600" dirty="0"/>
              <a:t>-a-d: Töne des D-Dur-Dreiklangs d-</a:t>
            </a:r>
            <a:r>
              <a:rPr lang="de-DE" sz="1600" dirty="0" err="1"/>
              <a:t>fis</a:t>
            </a:r>
            <a:r>
              <a:rPr lang="de-DE" sz="1600" dirty="0"/>
              <a:t>-a, </a:t>
            </a:r>
            <a:r>
              <a:rPr lang="de-DE" sz="1600" dirty="0" err="1"/>
              <a:t>Terzton</a:t>
            </a:r>
            <a:r>
              <a:rPr lang="de-DE" sz="1600" dirty="0"/>
              <a:t> </a:t>
            </a:r>
            <a:r>
              <a:rPr lang="de-DE" sz="1600" dirty="0" err="1"/>
              <a:t>fis</a:t>
            </a:r>
            <a:r>
              <a:rPr lang="de-DE" sz="1600" dirty="0"/>
              <a:t> im Bass, „Sextakkord“ als typische Fortsetzung des Sekundakkords (siehe 1)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BFC712F-7092-42CF-8140-5D4243027612}"/>
              </a:ext>
            </a:extLst>
          </p:cNvPr>
          <p:cNvSpPr txBox="1"/>
          <p:nvPr/>
        </p:nvSpPr>
        <p:spPr>
          <a:xfrm>
            <a:off x="863990" y="5479118"/>
            <a:ext cx="5056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3: </a:t>
            </a:r>
            <a:r>
              <a:rPr lang="de-DE" sz="1600" dirty="0" err="1"/>
              <a:t>cis</a:t>
            </a:r>
            <a:r>
              <a:rPr lang="de-DE" sz="1600" dirty="0"/>
              <a:t>-g-a-e: Leitton </a:t>
            </a:r>
            <a:r>
              <a:rPr lang="de-DE" sz="1600" dirty="0" err="1"/>
              <a:t>cis</a:t>
            </a:r>
            <a:r>
              <a:rPr lang="de-DE" sz="1600" dirty="0"/>
              <a:t> zu d, Töne des Dominantseptakkords a-</a:t>
            </a:r>
            <a:r>
              <a:rPr lang="de-DE" sz="1600" dirty="0" err="1"/>
              <a:t>cis</a:t>
            </a:r>
            <a:r>
              <a:rPr lang="de-DE" sz="1600" dirty="0"/>
              <a:t>-e-g zur Dominante D-Dur (Wechseldominante), </a:t>
            </a:r>
            <a:r>
              <a:rPr lang="de-DE" sz="1600" dirty="0" err="1"/>
              <a:t>Terzton</a:t>
            </a:r>
            <a:r>
              <a:rPr lang="de-DE" sz="1600" dirty="0"/>
              <a:t> im Bass, „Quintsextakkord“.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2EA9E08-44FE-4C2C-8347-81CCF4DBF5C0}"/>
              </a:ext>
            </a:extLst>
          </p:cNvPr>
          <p:cNvSpPr txBox="1"/>
          <p:nvPr/>
        </p:nvSpPr>
        <p:spPr>
          <a:xfrm>
            <a:off x="6026890" y="736460"/>
            <a:ext cx="4404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4:  d-</a:t>
            </a:r>
            <a:r>
              <a:rPr lang="de-DE" sz="1600" dirty="0" err="1"/>
              <a:t>fis</a:t>
            </a:r>
            <a:r>
              <a:rPr lang="de-DE" sz="1600" dirty="0"/>
              <a:t>-a: Dreiklang der Dominante D-Dur.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BAF4896-862D-4527-A625-AC32DF5885AD}"/>
              </a:ext>
            </a:extLst>
          </p:cNvPr>
          <p:cNvSpPr txBox="1"/>
          <p:nvPr/>
        </p:nvSpPr>
        <p:spPr>
          <a:xfrm>
            <a:off x="6021950" y="1439265"/>
            <a:ext cx="4929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5: g-e-h-g: Töne der II. Stufe e-g-h, von D-Dur aus gerechnet, </a:t>
            </a:r>
            <a:r>
              <a:rPr lang="de-DE" sz="1600" dirty="0" err="1"/>
              <a:t>Terzton</a:t>
            </a:r>
            <a:r>
              <a:rPr lang="de-DE" sz="1600" dirty="0"/>
              <a:t> im Bass („Sextakkord“), </a:t>
            </a:r>
            <a:r>
              <a:rPr lang="de-DE" sz="1600" dirty="0" err="1"/>
              <a:t>subdominantische</a:t>
            </a:r>
            <a:r>
              <a:rPr lang="de-DE" sz="1600" dirty="0"/>
              <a:t> Funktion;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6D70B5A-B9F6-403C-A556-DD8148FAE729}"/>
              </a:ext>
            </a:extLst>
          </p:cNvPr>
          <p:cNvSpPr txBox="1"/>
          <p:nvPr/>
        </p:nvSpPr>
        <p:spPr>
          <a:xfrm>
            <a:off x="6021949" y="2835156"/>
            <a:ext cx="49290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6: a-g-a-</a:t>
            </a:r>
            <a:r>
              <a:rPr lang="de-DE" sz="1600" dirty="0" err="1"/>
              <a:t>cis</a:t>
            </a:r>
            <a:r>
              <a:rPr lang="de-DE" sz="1600" dirty="0"/>
              <a:t>(-e): Leitton </a:t>
            </a:r>
            <a:r>
              <a:rPr lang="de-DE" sz="1600" dirty="0" err="1"/>
              <a:t>cis</a:t>
            </a:r>
            <a:r>
              <a:rPr lang="de-DE" sz="1600" dirty="0"/>
              <a:t> zu d, Töne des Dominantseptakkords a-</a:t>
            </a:r>
            <a:r>
              <a:rPr lang="de-DE" sz="1600" dirty="0" err="1"/>
              <a:t>cis</a:t>
            </a:r>
            <a:r>
              <a:rPr lang="de-DE" sz="1600" dirty="0"/>
              <a:t>-e-g zur Dominante D-Dur.</a:t>
            </a:r>
          </a:p>
          <a:p>
            <a:endParaRPr lang="de-DE" sz="1600" dirty="0"/>
          </a:p>
          <a:p>
            <a:r>
              <a:rPr lang="de-DE" sz="1600" dirty="0"/>
              <a:t>Typische </a:t>
            </a:r>
            <a:r>
              <a:rPr lang="de-DE" sz="1600" dirty="0" err="1"/>
              <a:t>Kadenzfolge</a:t>
            </a:r>
            <a:r>
              <a:rPr lang="de-DE" sz="1600" dirty="0"/>
              <a:t> II. Stufe Sextakkord &gt; Dominantseptakkord &gt; Tonika (die Dominante D-Dur hat hier vorübergehend die Funktion einer Tonika, weil die Zeile auf sie hin kadenziert). Die Akkorde bei 1, 3 und 6 sind also die Dominante der Dominante, genannt „Wechseldominante“.</a:t>
            </a:r>
          </a:p>
          <a:p>
            <a:endParaRPr lang="de-DE" sz="16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106C36F-F127-4F20-90FE-74C973D0CF7D}"/>
              </a:ext>
            </a:extLst>
          </p:cNvPr>
          <p:cNvSpPr txBox="1"/>
          <p:nvPr/>
        </p:nvSpPr>
        <p:spPr>
          <a:xfrm>
            <a:off x="6021949" y="5581810"/>
            <a:ext cx="4046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7: d-</a:t>
            </a:r>
            <a:r>
              <a:rPr lang="de-DE" sz="1600" dirty="0" err="1"/>
              <a:t>fis</a:t>
            </a:r>
            <a:r>
              <a:rPr lang="de-DE" sz="1600" dirty="0"/>
              <a:t>-a: Dreiklang der Dominante D-Dur.</a:t>
            </a:r>
          </a:p>
        </p:txBody>
      </p:sp>
    </p:spTree>
    <p:extLst>
      <p:ext uri="{BB962C8B-B14F-4D97-AF65-F5344CB8AC3E}">
        <p14:creationId xmlns:p14="http://schemas.microsoft.com/office/powerpoint/2010/main" val="371387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6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C06BA53-FE22-4096-B416-13615D8ED6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1" t="28541" r="39578" b="48999"/>
          <a:stretch/>
        </p:blipFill>
        <p:spPr>
          <a:xfrm>
            <a:off x="2198945" y="750386"/>
            <a:ext cx="2785335" cy="2359102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D784FCBC-7DC4-47D0-BA96-D7239CD585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1" t="74937" r="63842" b="2603"/>
          <a:stretch/>
        </p:blipFill>
        <p:spPr>
          <a:xfrm>
            <a:off x="1203938" y="825802"/>
            <a:ext cx="1779962" cy="2359102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286F93C-FD5A-4510-B919-AAA3518F6D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1" t="49430" r="42265" b="26761"/>
          <a:stretch/>
        </p:blipFill>
        <p:spPr>
          <a:xfrm>
            <a:off x="2508162" y="2777600"/>
            <a:ext cx="2264738" cy="2359102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69CE510-2CAF-4B8A-B26B-7D0A0D2E1D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2" t="28591" r="25177" b="50206"/>
          <a:stretch/>
        </p:blipFill>
        <p:spPr>
          <a:xfrm>
            <a:off x="1104639" y="2951211"/>
            <a:ext cx="2069972" cy="2148689"/>
          </a:xfrm>
          <a:prstGeom prst="rect">
            <a:avLst/>
          </a:prstGeom>
        </p:spPr>
      </p:pic>
      <p:pic>
        <p:nvPicPr>
          <p:cNvPr id="8" name="CP 013 Brueder,_reicht_die_Hand_langsam">
            <a:hlinkClick r:id="" action="ppaction://media"/>
            <a:extLst>
              <a:ext uri="{FF2B5EF4-FFF2-40B4-BE49-F238E27FC236}">
                <a16:creationId xmlns:a16="http://schemas.microsoft.com/office/drawing/2014/main" id="{71D3D75F-E1BC-49C3-A622-D194E4967B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00" end="25088.16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0590" y="5273512"/>
            <a:ext cx="609600" cy="6096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77311E3-2506-4DC2-A6EA-10F5B51148A4}"/>
              </a:ext>
            </a:extLst>
          </p:cNvPr>
          <p:cNvSpPr/>
          <p:nvPr/>
        </p:nvSpPr>
        <p:spPr>
          <a:xfrm>
            <a:off x="2880247" y="881911"/>
            <a:ext cx="609488" cy="2031592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AAD2D91-A496-4F98-AF6F-D7064792CD9C}"/>
              </a:ext>
            </a:extLst>
          </p:cNvPr>
          <p:cNvSpPr/>
          <p:nvPr/>
        </p:nvSpPr>
        <p:spPr>
          <a:xfrm>
            <a:off x="4319302" y="868306"/>
            <a:ext cx="318002" cy="205880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D70116B-279F-45BB-A9DC-C39979F05DF8}"/>
              </a:ext>
            </a:extLst>
          </p:cNvPr>
          <p:cNvSpPr/>
          <p:nvPr/>
        </p:nvSpPr>
        <p:spPr>
          <a:xfrm>
            <a:off x="4025717" y="863510"/>
            <a:ext cx="262407" cy="20499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FEB70FB-BB65-478D-A0F3-946B5187806C}"/>
              </a:ext>
            </a:extLst>
          </p:cNvPr>
          <p:cNvSpPr/>
          <p:nvPr/>
        </p:nvSpPr>
        <p:spPr>
          <a:xfrm>
            <a:off x="3489735" y="863510"/>
            <a:ext cx="489172" cy="204999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0AB5211-411C-46D3-A3CB-DF02E5640CED}"/>
              </a:ext>
            </a:extLst>
          </p:cNvPr>
          <p:cNvSpPr/>
          <p:nvPr/>
        </p:nvSpPr>
        <p:spPr>
          <a:xfrm>
            <a:off x="2970149" y="3089306"/>
            <a:ext cx="653072" cy="2031592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704DEC4-5158-4B7D-A82A-806349357032}"/>
              </a:ext>
            </a:extLst>
          </p:cNvPr>
          <p:cNvSpPr/>
          <p:nvPr/>
        </p:nvSpPr>
        <p:spPr>
          <a:xfrm>
            <a:off x="3536546" y="3053120"/>
            <a:ext cx="489172" cy="204999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262957A-3DC2-46D7-B856-B3C5BF107754}"/>
              </a:ext>
            </a:extLst>
          </p:cNvPr>
          <p:cNvSpPr/>
          <p:nvPr/>
        </p:nvSpPr>
        <p:spPr>
          <a:xfrm>
            <a:off x="3988833" y="3080105"/>
            <a:ext cx="262407" cy="20499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9D741AF-54A1-402C-A177-B9669AEAC89F}"/>
              </a:ext>
            </a:extLst>
          </p:cNvPr>
          <p:cNvSpPr/>
          <p:nvPr/>
        </p:nvSpPr>
        <p:spPr>
          <a:xfrm>
            <a:off x="4251240" y="3075700"/>
            <a:ext cx="318002" cy="205880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0B5E6B0-DEC0-48BC-B668-05224CA06089}"/>
              </a:ext>
            </a:extLst>
          </p:cNvPr>
          <p:cNvSpPr txBox="1"/>
          <p:nvPr/>
        </p:nvSpPr>
        <p:spPr>
          <a:xfrm>
            <a:off x="5903666" y="609966"/>
            <a:ext cx="4089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Die Kadenzen der 4. und 5. Zeile sind identisch.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2F5FEB7-0AE4-45FE-968B-E754444FBD42}"/>
              </a:ext>
            </a:extLst>
          </p:cNvPr>
          <p:cNvSpPr txBox="1"/>
          <p:nvPr/>
        </p:nvSpPr>
        <p:spPr>
          <a:xfrm>
            <a:off x="5910606" y="1234911"/>
            <a:ext cx="526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g-h-(d) wäre die I. Stufe – der 2. Basston e macht den Klang zur VI. Stufe e-g-h (</a:t>
            </a:r>
            <a:r>
              <a:rPr lang="de-DE" sz="1600" dirty="0" err="1"/>
              <a:t>subdominantische</a:t>
            </a:r>
            <a:r>
              <a:rPr lang="de-DE" sz="1600" dirty="0"/>
              <a:t> Funktion).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69D83F2-6E5C-48F9-8BDC-2628A6A25F27}"/>
              </a:ext>
            </a:extLst>
          </p:cNvPr>
          <p:cNvSpPr/>
          <p:nvPr/>
        </p:nvSpPr>
        <p:spPr>
          <a:xfrm>
            <a:off x="5923361" y="1234911"/>
            <a:ext cx="741390" cy="359940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A845507-8D0D-4863-AB2D-352558B56195}"/>
              </a:ext>
            </a:extLst>
          </p:cNvPr>
          <p:cNvSpPr/>
          <p:nvPr/>
        </p:nvSpPr>
        <p:spPr>
          <a:xfrm>
            <a:off x="6978335" y="1462891"/>
            <a:ext cx="544255" cy="359940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5D27AB0-4C82-4F47-9B32-E61CC0BBCAA6}"/>
              </a:ext>
            </a:extLst>
          </p:cNvPr>
          <p:cNvSpPr txBox="1"/>
          <p:nvPr/>
        </p:nvSpPr>
        <p:spPr>
          <a:xfrm>
            <a:off x="5923361" y="2215299"/>
            <a:ext cx="5671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c-e-g = IV. Stufe, die Achtel in den Oberstimmen ändern den Klang zu a-c-e (mit dem </a:t>
            </a:r>
            <a:r>
              <a:rPr lang="de-DE" sz="1600" dirty="0" err="1"/>
              <a:t>Terzton</a:t>
            </a:r>
            <a:r>
              <a:rPr lang="de-DE" sz="1600" dirty="0"/>
              <a:t> c im Bass): II. Stufe („Sextakkord“). Beide Stufen haben </a:t>
            </a:r>
            <a:r>
              <a:rPr lang="de-DE" sz="1600" dirty="0" err="1"/>
              <a:t>subdominantische</a:t>
            </a:r>
            <a:r>
              <a:rPr lang="de-DE" sz="1600" dirty="0"/>
              <a:t> Funktion.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EB17173-7AB3-4AEB-A9A6-0769AC7EE217}"/>
              </a:ext>
            </a:extLst>
          </p:cNvPr>
          <p:cNvSpPr/>
          <p:nvPr/>
        </p:nvSpPr>
        <p:spPr>
          <a:xfrm>
            <a:off x="5923361" y="2212154"/>
            <a:ext cx="637957" cy="29782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A75B159-0250-44D1-93AA-06DD15CD5854}"/>
              </a:ext>
            </a:extLst>
          </p:cNvPr>
          <p:cNvSpPr/>
          <p:nvPr/>
        </p:nvSpPr>
        <p:spPr>
          <a:xfrm>
            <a:off x="6176423" y="2545407"/>
            <a:ext cx="637957" cy="29782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E480FF9-6C36-4D2F-97A8-AF41CD1EDDB9}"/>
              </a:ext>
            </a:extLst>
          </p:cNvPr>
          <p:cNvSpPr txBox="1"/>
          <p:nvPr/>
        </p:nvSpPr>
        <p:spPr>
          <a:xfrm>
            <a:off x="5975672" y="3616451"/>
            <a:ext cx="536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d-g-h: Töne der Tonika g-h-d, </a:t>
            </a:r>
            <a:r>
              <a:rPr lang="de-DE" sz="1600" dirty="0" err="1"/>
              <a:t>Quintton</a:t>
            </a:r>
            <a:r>
              <a:rPr lang="de-DE" sz="1600" dirty="0"/>
              <a:t> im Bass = „Quartsextakkord“, hier als „</a:t>
            </a:r>
            <a:r>
              <a:rPr lang="de-DE" sz="1600" dirty="0" err="1"/>
              <a:t>Vorhaltsquartsextakkord</a:t>
            </a:r>
            <a:r>
              <a:rPr lang="de-DE" sz="1600" dirty="0"/>
              <a:t>“ vor der V. Stufe d-</a:t>
            </a:r>
            <a:r>
              <a:rPr lang="de-DE" sz="1600" dirty="0" err="1"/>
              <a:t>fis</a:t>
            </a:r>
            <a:r>
              <a:rPr lang="de-DE" sz="1600" dirty="0"/>
              <a:t>-a.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1574C25-221C-42AF-97F2-22E43FB29C66}"/>
              </a:ext>
            </a:extLst>
          </p:cNvPr>
          <p:cNvSpPr/>
          <p:nvPr/>
        </p:nvSpPr>
        <p:spPr>
          <a:xfrm>
            <a:off x="5957085" y="3662794"/>
            <a:ext cx="747182" cy="2978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E7DD08A-FB45-4EB1-BC4A-D53329677C2E}"/>
              </a:ext>
            </a:extLst>
          </p:cNvPr>
          <p:cNvSpPr txBox="1"/>
          <p:nvPr/>
        </p:nvSpPr>
        <p:spPr>
          <a:xfrm>
            <a:off x="5957085" y="4688737"/>
            <a:ext cx="4412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d-</a:t>
            </a:r>
            <a:r>
              <a:rPr lang="de-DE" sz="1600" dirty="0" err="1"/>
              <a:t>fis</a:t>
            </a:r>
            <a:r>
              <a:rPr lang="de-DE" sz="1600" dirty="0"/>
              <a:t>-a: V. Stufe, Dominante – die beiden Zeilen enden harmonisch offen.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0D2CD40-71C1-425A-AB92-AC3B7B41ACC9}"/>
              </a:ext>
            </a:extLst>
          </p:cNvPr>
          <p:cNvSpPr/>
          <p:nvPr/>
        </p:nvSpPr>
        <p:spPr>
          <a:xfrm>
            <a:off x="5957085" y="4739835"/>
            <a:ext cx="707666" cy="277768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45EEA9D-3AE9-4363-AE76-6945439706D8}"/>
              </a:ext>
            </a:extLst>
          </p:cNvPr>
          <p:cNvSpPr txBox="1"/>
          <p:nvPr/>
        </p:nvSpPr>
        <p:spPr>
          <a:xfrm>
            <a:off x="5975672" y="5698446"/>
            <a:ext cx="441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Stufenfolge: I – VI – IV – II – </a:t>
            </a:r>
            <a:r>
              <a:rPr lang="de-DE" dirty="0" err="1"/>
              <a:t>V</a:t>
            </a:r>
            <a:r>
              <a:rPr lang="de-DE" baseline="30000" dirty="0" err="1"/>
              <a:t>vh</a:t>
            </a:r>
            <a:r>
              <a:rPr lang="de-DE" dirty="0"/>
              <a:t> – V  </a:t>
            </a:r>
          </a:p>
        </p:txBody>
      </p:sp>
    </p:spTree>
    <p:extLst>
      <p:ext uri="{BB962C8B-B14F-4D97-AF65-F5344CB8AC3E}">
        <p14:creationId xmlns:p14="http://schemas.microsoft.com/office/powerpoint/2010/main" val="188338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/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3962DB68-C696-4267-B358-A91A4E293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2" t="75413" r="24698" b="5082"/>
          <a:stretch/>
        </p:blipFill>
        <p:spPr>
          <a:xfrm>
            <a:off x="2678539" y="1006360"/>
            <a:ext cx="4408820" cy="1868816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41B9844B-38CB-41BC-9DC1-17E46B761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0" t="50255" r="25396" b="26951"/>
          <a:stretch/>
        </p:blipFill>
        <p:spPr>
          <a:xfrm>
            <a:off x="915567" y="766778"/>
            <a:ext cx="2317827" cy="2183812"/>
          </a:xfrm>
          <a:prstGeom prst="rect">
            <a:avLst/>
          </a:prstGeom>
        </p:spPr>
      </p:pic>
      <p:pic>
        <p:nvPicPr>
          <p:cNvPr id="7" name="CP 013 Brueder,_reicht_die_Hand_langsam">
            <a:hlinkClick r:id="" action="ppaction://media"/>
            <a:extLst>
              <a:ext uri="{FF2B5EF4-FFF2-40B4-BE49-F238E27FC236}">
                <a16:creationId xmlns:a16="http://schemas.microsoft.com/office/drawing/2014/main" id="{200153B7-18B7-42A5-BBAF-4D089D7664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0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6066" y="5669438"/>
            <a:ext cx="609600" cy="6096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C318067-A8BD-47EF-BB37-FE37BF8B5B8B}"/>
              </a:ext>
            </a:extLst>
          </p:cNvPr>
          <p:cNvSpPr/>
          <p:nvPr/>
        </p:nvSpPr>
        <p:spPr>
          <a:xfrm>
            <a:off x="2318996" y="1112364"/>
            <a:ext cx="359544" cy="546754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C3829C2-79AC-4B0D-AE29-EB500A86A83D}"/>
              </a:ext>
            </a:extLst>
          </p:cNvPr>
          <p:cNvSpPr/>
          <p:nvPr/>
        </p:nvSpPr>
        <p:spPr>
          <a:xfrm>
            <a:off x="5346570" y="1112364"/>
            <a:ext cx="413207" cy="546754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AB462FDA-6897-4A5C-9605-67E8069B92C0}"/>
              </a:ext>
            </a:extLst>
          </p:cNvPr>
          <p:cNvCxnSpPr/>
          <p:nvPr/>
        </p:nvCxnSpPr>
        <p:spPr>
          <a:xfrm flipH="1">
            <a:off x="2678539" y="575035"/>
            <a:ext cx="1742632" cy="5373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745563B-043E-4696-911A-85C238E90356}"/>
              </a:ext>
            </a:extLst>
          </p:cNvPr>
          <p:cNvCxnSpPr>
            <a:cxnSpLocks/>
          </p:cNvCxnSpPr>
          <p:nvPr/>
        </p:nvCxnSpPr>
        <p:spPr>
          <a:xfrm>
            <a:off x="4592358" y="651299"/>
            <a:ext cx="865762" cy="4610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C5B38692-7CEC-488D-AE79-D9F169CDC24C}"/>
              </a:ext>
            </a:extLst>
          </p:cNvPr>
          <p:cNvSpPr txBox="1"/>
          <p:nvPr/>
        </p:nvSpPr>
        <p:spPr>
          <a:xfrm>
            <a:off x="4257707" y="517237"/>
            <a:ext cx="498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VH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115CEB7D-704E-4154-A749-50346AF595C9}"/>
              </a:ext>
            </a:extLst>
          </p:cNvPr>
          <p:cNvSpPr/>
          <p:nvPr/>
        </p:nvSpPr>
        <p:spPr>
          <a:xfrm>
            <a:off x="2678539" y="1279689"/>
            <a:ext cx="554855" cy="1463511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D814F7A-F6A1-4299-86AA-821B386A8A4C}"/>
              </a:ext>
            </a:extLst>
          </p:cNvPr>
          <p:cNvSpPr/>
          <p:nvPr/>
        </p:nvSpPr>
        <p:spPr>
          <a:xfrm>
            <a:off x="5759777" y="1287939"/>
            <a:ext cx="554855" cy="1463511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EB52ACF-C646-4C6A-995D-48A35057D162}"/>
              </a:ext>
            </a:extLst>
          </p:cNvPr>
          <p:cNvCxnSpPr>
            <a:cxnSpLocks/>
          </p:cNvCxnSpPr>
          <p:nvPr/>
        </p:nvCxnSpPr>
        <p:spPr>
          <a:xfrm flipH="1" flipV="1">
            <a:off x="2955967" y="2751451"/>
            <a:ext cx="690634" cy="13633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85B82DF4-A619-4051-B03E-AC0B0971671D}"/>
              </a:ext>
            </a:extLst>
          </p:cNvPr>
          <p:cNvCxnSpPr>
            <a:cxnSpLocks/>
          </p:cNvCxnSpPr>
          <p:nvPr/>
        </p:nvCxnSpPr>
        <p:spPr>
          <a:xfrm flipV="1">
            <a:off x="3680380" y="2743201"/>
            <a:ext cx="2164239" cy="13633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9C26590A-49D1-41B9-8B28-714448D3259B}"/>
              </a:ext>
            </a:extLst>
          </p:cNvPr>
          <p:cNvSpPr txBox="1"/>
          <p:nvPr/>
        </p:nvSpPr>
        <p:spPr>
          <a:xfrm>
            <a:off x="3457402" y="4106551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QS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E347257B-8318-42D6-92DD-E4EBFE5E6BE6}"/>
              </a:ext>
            </a:extLst>
          </p:cNvPr>
          <p:cNvCxnSpPr>
            <a:cxnSpLocks/>
          </p:cNvCxnSpPr>
          <p:nvPr/>
        </p:nvCxnSpPr>
        <p:spPr>
          <a:xfrm flipV="1">
            <a:off x="4675695" y="2623410"/>
            <a:ext cx="661474" cy="128040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FDF00FB3-D842-451D-A3C3-5D7CC08D0010}"/>
              </a:ext>
            </a:extLst>
          </p:cNvPr>
          <p:cNvSpPr txBox="1"/>
          <p:nvPr/>
        </p:nvSpPr>
        <p:spPr>
          <a:xfrm>
            <a:off x="4755823" y="2687430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Ch</a:t>
            </a:r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37CD4AE-D46C-4C6E-986E-372593D70994}"/>
              </a:ext>
            </a:extLst>
          </p:cNvPr>
          <p:cNvSpPr txBox="1"/>
          <p:nvPr/>
        </p:nvSpPr>
        <p:spPr>
          <a:xfrm>
            <a:off x="7843101" y="701903"/>
            <a:ext cx="3261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Kadenzen der Zeilen 6 und 7 sind parallel strukturiert.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24F40DC-C8FC-4DBE-A1E3-25A41CA8A223}"/>
              </a:ext>
            </a:extLst>
          </p:cNvPr>
          <p:cNvSpPr txBox="1"/>
          <p:nvPr/>
        </p:nvSpPr>
        <p:spPr>
          <a:xfrm>
            <a:off x="7509967" y="1967482"/>
            <a:ext cx="3291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QS: Folge von Quartsextakkord (</a:t>
            </a:r>
            <a:r>
              <a:rPr lang="de-DE" sz="1600" dirty="0" err="1"/>
              <a:t>Vorhaltsquartsextakkord</a:t>
            </a:r>
            <a:r>
              <a:rPr lang="de-DE" sz="1600" dirty="0"/>
              <a:t>) und Dominante (s.o.).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07B324E-2EDC-47B1-8345-776C343B89BE}"/>
              </a:ext>
            </a:extLst>
          </p:cNvPr>
          <p:cNvSpPr txBox="1"/>
          <p:nvPr/>
        </p:nvSpPr>
        <p:spPr>
          <a:xfrm>
            <a:off x="6314632" y="3481236"/>
            <a:ext cx="42043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VH: Zeile 6: akkordfremde Töne als Vorhalte d/h aus dem vorhergehenden Klang übernommen.</a:t>
            </a:r>
          </a:p>
          <a:p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1109472-7B89-4907-B6BC-ED91C7321FCD}"/>
              </a:ext>
            </a:extLst>
          </p:cNvPr>
          <p:cNvSpPr txBox="1"/>
          <p:nvPr/>
        </p:nvSpPr>
        <p:spPr>
          <a:xfrm>
            <a:off x="6314632" y="4102914"/>
            <a:ext cx="4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Zeile 7: h (Tenor 2) wie Zeile 6, d frei einspringend, aber analoge Melodiebildung zu Zeile 6.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E5E7488-B351-48FD-9E28-C62224DCDEFC}"/>
              </a:ext>
            </a:extLst>
          </p:cNvPr>
          <p:cNvSpPr txBox="1"/>
          <p:nvPr/>
        </p:nvSpPr>
        <p:spPr>
          <a:xfrm>
            <a:off x="4015819" y="5410986"/>
            <a:ext cx="361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Ch</a:t>
            </a:r>
            <a:r>
              <a:rPr lang="de-DE" sz="1600" dirty="0"/>
              <a:t>: chromatische Führung von Bass 2: </a:t>
            </a:r>
            <a:r>
              <a:rPr lang="de-DE" sz="1600" dirty="0" err="1"/>
              <a:t>dis</a:t>
            </a:r>
            <a:r>
              <a:rPr lang="de-DE" sz="1600" dirty="0"/>
              <a:t> = Leitton zu e, d.h. zur </a:t>
            </a:r>
            <a:r>
              <a:rPr lang="de-DE" sz="1600" dirty="0" err="1"/>
              <a:t>subdominantischen</a:t>
            </a:r>
            <a:r>
              <a:rPr lang="de-DE" sz="1600" dirty="0"/>
              <a:t> VI. Stufe e-g-h.</a:t>
            </a:r>
          </a:p>
        </p:txBody>
      </p:sp>
    </p:spTree>
    <p:extLst>
      <p:ext uri="{BB962C8B-B14F-4D97-AF65-F5344CB8AC3E}">
        <p14:creationId xmlns:p14="http://schemas.microsoft.com/office/powerpoint/2010/main" val="142506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5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6" grpId="0"/>
      <p:bldP spid="17" grpId="0" animBg="1"/>
      <p:bldP spid="18" grpId="0" animBg="1"/>
      <p:bldP spid="25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E4A6239-59B3-44B3-8E41-CC7387654343}"/>
              </a:ext>
            </a:extLst>
          </p:cNvPr>
          <p:cNvSpPr txBox="1"/>
          <p:nvPr/>
        </p:nvSpPr>
        <p:spPr>
          <a:xfrm>
            <a:off x="1121790" y="443433"/>
            <a:ext cx="795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Cantus 32, p. 84: Es schienen so golden die Sterne – eine Trainingsrunde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403F238-0584-4609-B802-D4CA0177C547}"/>
              </a:ext>
            </a:extLst>
          </p:cNvPr>
          <p:cNvSpPr txBox="1"/>
          <p:nvPr/>
        </p:nvSpPr>
        <p:spPr>
          <a:xfrm>
            <a:off x="1121790" y="1074656"/>
            <a:ext cx="917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Textverteilung ist nicht ganz einfach und in den drei Strophen unterschiedlich.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9F0AE0-16D1-4B69-AF91-CA44E40F2C29}"/>
              </a:ext>
            </a:extLst>
          </p:cNvPr>
          <p:cNvSpPr txBox="1"/>
          <p:nvPr/>
        </p:nvSpPr>
        <p:spPr>
          <a:xfrm>
            <a:off x="1121790" y="1443988"/>
            <a:ext cx="104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Jede Strophe wird mit jeder Stimme einzeln vorgestellt: Durchhören, mitlesen, mitsingen oder im Rhythmus mitsprechen – auch die anderen als die eigene Stimme.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77FA133-6BAE-40EC-9D6F-0720F1F3ED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8019" r="4791" b="57252"/>
          <a:stretch/>
        </p:blipFill>
        <p:spPr>
          <a:xfrm>
            <a:off x="857839" y="2158738"/>
            <a:ext cx="7912009" cy="43551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2A038B-8B74-4DB6-A0C7-4BD8056086BE}"/>
              </a:ext>
            </a:extLst>
          </p:cNvPr>
          <p:cNvSpPr txBox="1"/>
          <p:nvPr/>
        </p:nvSpPr>
        <p:spPr>
          <a:xfrm>
            <a:off x="9209987" y="2459651"/>
            <a:ext cx="1205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Strophe 1, </a:t>
            </a:r>
          </a:p>
          <a:p>
            <a:r>
              <a:rPr lang="de-DE" dirty="0"/>
              <a:t>1. Tenor</a:t>
            </a:r>
          </a:p>
        </p:txBody>
      </p:sp>
      <p:pic>
        <p:nvPicPr>
          <p:cNvPr id="8" name="CP 032 Es_schienen_Str1_T1">
            <a:hlinkClick r:id="" action="ppaction://media"/>
            <a:extLst>
              <a:ext uri="{FF2B5EF4-FFF2-40B4-BE49-F238E27FC236}">
                <a16:creationId xmlns:a16="http://schemas.microsoft.com/office/drawing/2014/main" id="{1EFD8721-53C3-467F-8C89-073483723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0453" y="4031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1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9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04E4944-54CF-4C8B-8C0A-DAD3EED4ED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7010" r="5020" b="57251"/>
          <a:stretch/>
        </p:blipFill>
        <p:spPr>
          <a:xfrm>
            <a:off x="1159498" y="923826"/>
            <a:ext cx="7920904" cy="449658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4E4B6F3-C0BF-468B-8E7C-B69D7022936E}"/>
              </a:ext>
            </a:extLst>
          </p:cNvPr>
          <p:cNvSpPr txBox="1"/>
          <p:nvPr/>
        </p:nvSpPr>
        <p:spPr>
          <a:xfrm>
            <a:off x="9682899" y="1348033"/>
            <a:ext cx="1414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Strophe 1</a:t>
            </a:r>
          </a:p>
          <a:p>
            <a:r>
              <a:rPr lang="de-DE" dirty="0"/>
              <a:t>2. Tenor</a:t>
            </a:r>
          </a:p>
          <a:p>
            <a:pPr marL="342900" indent="-342900">
              <a:buAutoNum type="arabicPeriod"/>
            </a:pPr>
            <a:endParaRPr lang="de-DE" dirty="0"/>
          </a:p>
        </p:txBody>
      </p:sp>
      <p:pic>
        <p:nvPicPr>
          <p:cNvPr id="5" name="CP 032 Es_schienen_Str1_T2">
            <a:hlinkClick r:id="" action="ppaction://media"/>
            <a:extLst>
              <a:ext uri="{FF2B5EF4-FFF2-40B4-BE49-F238E27FC236}">
                <a16:creationId xmlns:a16="http://schemas.microsoft.com/office/drawing/2014/main" id="{9C7BE04E-764A-4A95-855E-1B8A42D66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2561" y="3774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6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2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BE08D8E-C840-4B9E-A6CF-E7E697CB4668}"/>
              </a:ext>
            </a:extLst>
          </p:cNvPr>
          <p:cNvSpPr txBox="1"/>
          <p:nvPr/>
        </p:nvSpPr>
        <p:spPr>
          <a:xfrm>
            <a:off x="9634194" y="1385740"/>
            <a:ext cx="180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Strophe 2</a:t>
            </a:r>
          </a:p>
          <a:p>
            <a:r>
              <a:rPr lang="de-DE" dirty="0"/>
              <a:t>1. Bass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302D01-C6E4-477F-A196-110CA1B43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t="7148" r="4049" b="57113"/>
          <a:stretch/>
        </p:blipFill>
        <p:spPr>
          <a:xfrm>
            <a:off x="556182" y="1008668"/>
            <a:ext cx="8309548" cy="4666269"/>
          </a:xfrm>
          <a:prstGeom prst="rect">
            <a:avLst/>
          </a:prstGeom>
        </p:spPr>
      </p:pic>
      <p:pic>
        <p:nvPicPr>
          <p:cNvPr id="5" name="CP 032 Es_schienen_Str1_B1">
            <a:hlinkClick r:id="" action="ppaction://media"/>
            <a:extLst>
              <a:ext uri="{FF2B5EF4-FFF2-40B4-BE49-F238E27FC236}">
                <a16:creationId xmlns:a16="http://schemas.microsoft.com/office/drawing/2014/main" id="{A9FD1E4D-E24F-466D-A6DF-073E1DD53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5299" y="3341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0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1045</Words>
  <Application>Microsoft Office PowerPoint</Application>
  <PresentationFormat>Breitbild</PresentationFormat>
  <Paragraphs>101</Paragraphs>
  <Slides>18</Slides>
  <Notes>0</Notes>
  <HiddenSlides>0</HiddenSlides>
  <MMClips>18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Berner Singstudenten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Berner Singstudenten</dc:title>
  <dc:creator>Andreas</dc:creator>
  <cp:lastModifiedBy>Andreas</cp:lastModifiedBy>
  <cp:revision>63</cp:revision>
  <dcterms:created xsi:type="dcterms:W3CDTF">2020-04-08T06:17:02Z</dcterms:created>
  <dcterms:modified xsi:type="dcterms:W3CDTF">2020-04-29T17:38:07Z</dcterms:modified>
</cp:coreProperties>
</file>