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" initials="A" lastIdx="1" clrIdx="0">
    <p:extLst>
      <p:ext uri="{19B8F6BF-5375-455C-9EA6-DF929625EA0E}">
        <p15:presenceInfo xmlns:p15="http://schemas.microsoft.com/office/powerpoint/2012/main" userId="32a59dc2f5c45d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DDF"/>
    <a:srgbClr val="F9A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378" y="10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E3861-6CA7-48C6-9D0E-26CA5848C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711B7E-2C93-4FB2-A28C-3F13BA509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D39BF6-6891-486E-9083-6BE7190B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F759E9-9D6E-4359-845D-7B884652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5931BB-23EB-485A-874F-FF0D9EC8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48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6C589-3FA9-449A-B149-BCF0071C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581B14-95FD-4ADE-B60F-1C0A0F0CE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6D7F65-9C7B-4B92-BD90-8D231B56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B58A04-6CBA-469E-836E-4186154B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B71ADA-30E6-4972-A717-7651878A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26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29D7C89-99F4-426B-918A-A3990326C8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23508D-CA0C-4F4F-AE4A-F7811AC39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720753-8ABF-40AA-8510-20C7A835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F49950-2852-4907-9C2D-FE67C302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1C7F0-27B8-46AF-9F7A-7897DF30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94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FF9E7-48CE-451A-AF6A-C680776C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9EA556-02DE-42EA-800F-9008A08B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9DCB48-469E-4439-8E4A-EDDCE352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7E2CB-5201-4275-96D3-21814A0A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CF4EF-4632-473D-B738-29E6E037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48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20032-6E93-4C99-B010-B96B9B3A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909D2D-042D-470F-AF07-71CF6BB81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885E72-5721-462B-BB37-A432438A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3C57F7-4400-4C01-9FEF-9253835B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2064E5-7956-4157-B797-6607FA76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0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FD4FC-415D-48B4-970C-3C799844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CE714-3542-4259-B25E-D64EF3C04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C06DE4-9050-4DD3-8460-5566BF9C6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DC34BD-EDF6-4DA1-B298-AB02ED9E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558045-B414-4338-8ED9-12A2E68C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1BAB59-A0A5-4265-82AA-E9A42737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5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360C7-EFDC-4457-A692-996789F9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1FFA38-E399-44CD-AD4E-E4E165BE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E19B3-F55B-4597-851D-B92C54E55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C4659CE-FB22-4F3D-A431-BF1647B1C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5164E8-12AD-41B4-A85B-1C01854F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64571EE-BE4E-4FEF-8780-B7F5877D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A3BE95-3E58-4FB4-AE0C-E78AFDD3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B9BB404-E6A2-4D27-8228-610486AB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10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F1E0D-70B5-42C5-B639-1999E2C2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9CE6F7-21FD-40F1-8730-13931CDE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B98A6-A3F0-430D-BB5D-A76629B9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AF13D2-28AE-40E4-AD50-08D24A79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86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9E4DB0-B810-4847-9FC1-6D13AFB1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D804C9-A0E6-44A7-BDE5-BFA03DBC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457359-348C-4B19-ACA7-B06C5430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59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B29A6-BC4A-42A4-9B8F-74D08B93B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02C553-48F9-4779-B218-A5CDECFEA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AD0C6E-25E8-408B-92D4-A78078FBC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5F7697-6C1A-4830-89B2-0C300337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509A8D-A8C4-47F7-B1CF-C03EE493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7D52EE-6241-464B-9648-481C7684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24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441E6-6147-4828-A385-EFD913EB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583361F-FEC0-4A77-9746-597F7FD8A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E9186E-A446-4062-B58A-D24C91C47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F92D07-B8D6-45AC-8B0A-D0934A93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57FDEC-77DD-4483-9A62-6FB82F04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021861-283F-453B-A29E-CF787CB4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90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30051C-4D7E-41A6-9C0D-47E4C131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6A4EA4-EA4D-4BD1-91E2-CF6D9EF8C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AF8EC5-38B4-4102-9042-C1FCEBDDB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64B8-0B34-4C28-8E37-366AC58BCAA9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369E76-AE1A-4E70-B9C8-D85B1E668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480720-9658-492F-952F-9A4A753FF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8068-A547-4C63-B266-6661DA1E4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89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i3097.ch/Web_Singstudenten/Irish/Whiskey%20in%20the%20jar_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lWTASnnft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4.jpeg"/><Relationship Id="rId5" Type="http://schemas.microsoft.com/office/2007/relationships/media" Target="../media/media4.mp3"/><Relationship Id="rId10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microsoft.com/office/2007/relationships/media" Target="../media/media8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media" Target="../media/media8.mp3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microsoft.com/office/2007/relationships/media" Target="../media/media7.mp3"/><Relationship Id="rId5" Type="http://schemas.microsoft.com/office/2007/relationships/media" Target="../media/media3.mp3"/><Relationship Id="rId15" Type="http://schemas.openxmlformats.org/officeDocument/2006/relationships/image" Target="../media/image3.jpeg"/><Relationship Id="rId10" Type="http://schemas.microsoft.com/office/2007/relationships/media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i3097.ch/Web_Singstudenten/Irish/Whiskey%20in%20the%20jar_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lWTASnnft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microsoft.com/office/2007/relationships/media" Target="../media/media10.mp3"/><Relationship Id="rId7" Type="http://schemas.microsoft.com/office/2007/relationships/media" Target="../media/media14.mp3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image" Target="../media/image5.png"/><Relationship Id="rId5" Type="http://schemas.microsoft.com/office/2007/relationships/media" Target="../media/media12.mp3"/><Relationship Id="rId10" Type="http://schemas.openxmlformats.org/officeDocument/2006/relationships/image" Target="../media/image8.jpg"/><Relationship Id="rId4" Type="http://schemas.microsoft.com/office/2007/relationships/media" Target="../media/media11.mp3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10.mp3"/><Relationship Id="rId7" Type="http://schemas.microsoft.com/office/2007/relationships/media" Target="../media/media14.mp3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5" Type="http://schemas.microsoft.com/office/2007/relationships/media" Target="../media/media12.mp3"/><Relationship Id="rId10" Type="http://schemas.openxmlformats.org/officeDocument/2006/relationships/image" Target="../media/image5.png"/><Relationship Id="rId4" Type="http://schemas.microsoft.com/office/2007/relationships/media" Target="../media/media11.mp3"/><Relationship Id="rId9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10.mp3"/><Relationship Id="rId7" Type="http://schemas.microsoft.com/office/2007/relationships/media" Target="../media/media14.mp3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image" Target="../media/image5.png"/><Relationship Id="rId5" Type="http://schemas.microsoft.com/office/2007/relationships/media" Target="../media/media12.mp3"/><Relationship Id="rId10" Type="http://schemas.openxmlformats.org/officeDocument/2006/relationships/image" Target="../media/image9.jpg"/><Relationship Id="rId4" Type="http://schemas.microsoft.com/office/2007/relationships/media" Target="../media/media11.mp3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10.mp3"/><Relationship Id="rId7" Type="http://schemas.microsoft.com/office/2007/relationships/media" Target="../media/media14.mp3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5" Type="http://schemas.microsoft.com/office/2007/relationships/media" Target="../media/media12.mp3"/><Relationship Id="rId10" Type="http://schemas.openxmlformats.org/officeDocument/2006/relationships/image" Target="../media/image5.png"/><Relationship Id="rId4" Type="http://schemas.microsoft.com/office/2007/relationships/media" Target="../media/media11.mp3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D56C9-E9B9-41C7-BF57-95FCAF00E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675" y="890478"/>
            <a:ext cx="7019925" cy="849312"/>
          </a:xfrm>
        </p:spPr>
        <p:txBody>
          <a:bodyPr>
            <a:normAutofit fontScale="90000"/>
          </a:bodyPr>
          <a:lstStyle/>
          <a:p>
            <a:r>
              <a:rPr lang="de-DE" dirty="0"/>
              <a:t>Berner Singstudenten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27C8AA-468E-4900-A568-60F009CD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" y="3815797"/>
            <a:ext cx="5783018" cy="2213884"/>
          </a:xfrm>
        </p:spPr>
        <p:txBody>
          <a:bodyPr>
            <a:normAutofit fontScale="77500" lnSpcReduction="20000"/>
          </a:bodyPr>
          <a:lstStyle/>
          <a:p>
            <a:r>
              <a:rPr lang="de-DE" sz="3200" dirty="0"/>
              <a:t>Einführung in Musiklehre</a:t>
            </a:r>
            <a:br>
              <a:rPr lang="de-DE" sz="3200" dirty="0"/>
            </a:br>
            <a:r>
              <a:rPr lang="de-DE" sz="3200" dirty="0"/>
              <a:t>und Notenkenntnis</a:t>
            </a:r>
          </a:p>
          <a:p>
            <a:r>
              <a:rPr lang="de-DE" sz="3200" dirty="0"/>
              <a:t>Einheit 15:</a:t>
            </a:r>
          </a:p>
          <a:p>
            <a:r>
              <a:rPr lang="de-DE" sz="3200" dirty="0"/>
              <a:t>ein neuer Cantus im FS 2020</a:t>
            </a:r>
          </a:p>
          <a:p>
            <a:r>
              <a:rPr lang="de-DE" sz="3200" dirty="0"/>
              <a:t>und Cantus 86 zum Trainieren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856E1-5C50-4042-9889-D60150C1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599288" y="2877386"/>
            <a:ext cx="10724159" cy="59774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BA99F7-CD3B-4ED2-9E14-5CBDFD4D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39790"/>
            <a:ext cx="1758085" cy="2213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1AD265-4816-4452-BBFA-36528E612A53}"/>
              </a:ext>
            </a:extLst>
          </p:cNvPr>
          <p:cNvSpPr txBox="1"/>
          <p:nvPr/>
        </p:nvSpPr>
        <p:spPr>
          <a:xfrm>
            <a:off x="7094650" y="5189539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Andreas Marti, FS 2020</a:t>
            </a:r>
          </a:p>
        </p:txBody>
      </p:sp>
    </p:spTree>
    <p:extLst>
      <p:ext uri="{BB962C8B-B14F-4D97-AF65-F5344CB8AC3E}">
        <p14:creationId xmlns:p14="http://schemas.microsoft.com/office/powerpoint/2010/main" val="170568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ABA62-D617-47A9-BB76-CB756FD2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744"/>
          </a:xfrm>
        </p:spPr>
        <p:txBody>
          <a:bodyPr/>
          <a:lstStyle/>
          <a:p>
            <a:r>
              <a:rPr lang="de-DE" dirty="0"/>
              <a:t>„Whiskey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Jar</a:t>
            </a:r>
            <a:r>
              <a:rPr lang="de-DE" dirty="0"/>
              <a:t>“, </a:t>
            </a:r>
            <a:r>
              <a:rPr lang="de-DE" sz="3600" dirty="0"/>
              <a:t>ein neuer Cantus im FS 2020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44E7D6A-9073-4AC5-A4BC-72F2B1E77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1"/>
          <a:stretch/>
        </p:blipFill>
        <p:spPr>
          <a:xfrm>
            <a:off x="412617" y="1288870"/>
            <a:ext cx="5754129" cy="4863102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88250A29-8201-4811-AE98-17C2DDDC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8"/>
          <a:stretch/>
        </p:blipFill>
        <p:spPr>
          <a:xfrm>
            <a:off x="6096000" y="1532709"/>
            <a:ext cx="5878048" cy="34398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58ADFB-4512-49E8-9FFC-9C490C790133}"/>
              </a:ext>
            </a:extLst>
          </p:cNvPr>
          <p:cNvSpPr txBox="1"/>
          <p:nvPr/>
        </p:nvSpPr>
        <p:spPr>
          <a:xfrm>
            <a:off x="8604068" y="5495109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Link zur PDF-Datei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313CED-E08B-45DC-95EE-2816B10D5266}"/>
              </a:ext>
            </a:extLst>
          </p:cNvPr>
          <p:cNvSpPr txBox="1"/>
          <p:nvPr/>
        </p:nvSpPr>
        <p:spPr>
          <a:xfrm>
            <a:off x="8534401" y="5967306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„Th Dubliners“ auf </a:t>
            </a:r>
            <a:r>
              <a:rPr lang="de-DE" dirty="0" err="1">
                <a:hlinkClick r:id="rId4"/>
              </a:rPr>
              <a:t>Youtube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3B0238-B9C5-470A-B96C-0E46161CEF58}"/>
              </a:ext>
            </a:extLst>
          </p:cNvPr>
          <p:cNvSpPr txBox="1"/>
          <p:nvPr/>
        </p:nvSpPr>
        <p:spPr>
          <a:xfrm>
            <a:off x="6535784" y="5100618"/>
            <a:ext cx="399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zuerst einmal das ganze Lied</a:t>
            </a:r>
          </a:p>
        </p:txBody>
      </p:sp>
    </p:spTree>
    <p:extLst>
      <p:ext uri="{BB962C8B-B14F-4D97-AF65-F5344CB8AC3E}">
        <p14:creationId xmlns:p14="http://schemas.microsoft.com/office/powerpoint/2010/main" val="27974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3FC9F322-1759-4D20-89D3-D063E4FA2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2" r="11124" b="58807"/>
          <a:stretch/>
        </p:blipFill>
        <p:spPr>
          <a:xfrm>
            <a:off x="5641816" y="799749"/>
            <a:ext cx="5748995" cy="1708320"/>
          </a:xfrm>
          <a:prstGeom prst="rect">
            <a:avLst/>
          </a:prstGeom>
        </p:spPr>
      </p:pic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8DEECD14-0FD9-4BA4-BB5E-16610F09A2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" b="76996"/>
          <a:stretch/>
        </p:blipFill>
        <p:spPr>
          <a:xfrm>
            <a:off x="115450" y="418013"/>
            <a:ext cx="6131578" cy="209005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FDE3866-98D8-46A8-9110-0E35C9272AD8}"/>
              </a:ext>
            </a:extLst>
          </p:cNvPr>
          <p:cNvSpPr/>
          <p:nvPr/>
        </p:nvSpPr>
        <p:spPr>
          <a:xfrm>
            <a:off x="827314" y="862149"/>
            <a:ext cx="2917372" cy="1645920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D5BB3A4-F046-4B8D-8CE8-60DECCCCD1EC}"/>
              </a:ext>
            </a:extLst>
          </p:cNvPr>
          <p:cNvSpPr/>
          <p:nvPr/>
        </p:nvSpPr>
        <p:spPr>
          <a:xfrm>
            <a:off x="3744686" y="862149"/>
            <a:ext cx="2502342" cy="1645920"/>
          </a:xfrm>
          <a:prstGeom prst="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984E8C-2A2E-49F4-A6CB-62FEFFCFBE62}"/>
              </a:ext>
            </a:extLst>
          </p:cNvPr>
          <p:cNvSpPr/>
          <p:nvPr/>
        </p:nvSpPr>
        <p:spPr>
          <a:xfrm>
            <a:off x="6247028" y="862149"/>
            <a:ext cx="2917372" cy="1645920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DFF6FF1-03E2-4E7A-9CD2-2F186AD08F73}"/>
              </a:ext>
            </a:extLst>
          </p:cNvPr>
          <p:cNvSpPr/>
          <p:nvPr/>
        </p:nvSpPr>
        <p:spPr>
          <a:xfrm>
            <a:off x="9148908" y="862149"/>
            <a:ext cx="1442891" cy="164592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D3500FC-E94D-4811-8C8A-2BAB4AD61EBE}"/>
              </a:ext>
            </a:extLst>
          </p:cNvPr>
          <p:cNvSpPr/>
          <p:nvPr/>
        </p:nvSpPr>
        <p:spPr>
          <a:xfrm>
            <a:off x="10579293" y="862149"/>
            <a:ext cx="785393" cy="1645920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46497AC-387D-426E-A4A1-F35BAC291E8F}"/>
              </a:ext>
            </a:extLst>
          </p:cNvPr>
          <p:cNvSpPr txBox="1"/>
          <p:nvPr/>
        </p:nvSpPr>
        <p:spPr>
          <a:xfrm>
            <a:off x="779689" y="4292837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Typisch für volksliedartige Harmonik sind größere harmonische Felder (einzelne Wechseltöne, Durchgangstöne und Vorhalte sind hier nicht besonders gekennzeichnet).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EC2C6CB-640E-4DDD-85D2-5F9DEF15D8B6}"/>
              </a:ext>
            </a:extLst>
          </p:cNvPr>
          <p:cNvSpPr txBox="1"/>
          <p:nvPr/>
        </p:nvSpPr>
        <p:spPr>
          <a:xfrm>
            <a:off x="1019164" y="2654506"/>
            <a:ext cx="171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Tonika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3ECF150-BAA2-4C5A-AC76-F794AE0785B2}"/>
              </a:ext>
            </a:extLst>
          </p:cNvPr>
          <p:cNvSpPr/>
          <p:nvPr/>
        </p:nvSpPr>
        <p:spPr>
          <a:xfrm>
            <a:off x="1019164" y="2653017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DBF3E13-C8B7-46C0-9EFA-D39F5FCA4636}"/>
              </a:ext>
            </a:extLst>
          </p:cNvPr>
          <p:cNvSpPr txBox="1"/>
          <p:nvPr/>
        </p:nvSpPr>
        <p:spPr>
          <a:xfrm>
            <a:off x="3756057" y="2658677"/>
            <a:ext cx="2797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d-f-a-</a:t>
            </a:r>
            <a:r>
              <a:rPr lang="de-DE" sz="1400" dirty="0"/>
              <a:t>: VI. Stufe, </a:t>
            </a:r>
            <a:r>
              <a:rPr lang="de-DE" sz="1400" dirty="0" err="1"/>
              <a:t>subdominantisch</a:t>
            </a:r>
            <a:endParaRPr lang="de-DE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992E65-2B2C-41A6-B991-7952DB74142D}"/>
              </a:ext>
            </a:extLst>
          </p:cNvPr>
          <p:cNvSpPr txBox="1"/>
          <p:nvPr/>
        </p:nvSpPr>
        <p:spPr>
          <a:xfrm>
            <a:off x="6801797" y="2667601"/>
            <a:ext cx="171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  <a:r>
              <a:rPr lang="de-DE" sz="1400" dirty="0"/>
              <a:t>: IV. Stufe, Subdominante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95121D0-84BD-4BFC-BBD9-A46DBAC47DCD}"/>
              </a:ext>
            </a:extLst>
          </p:cNvPr>
          <p:cNvSpPr txBox="1"/>
          <p:nvPr/>
        </p:nvSpPr>
        <p:spPr>
          <a:xfrm>
            <a:off x="9013097" y="2654506"/>
            <a:ext cx="1714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c-e-g-b</a:t>
            </a:r>
            <a:r>
              <a:rPr lang="de-DE" sz="1400" dirty="0"/>
              <a:t>: V. Stufe, Dominante (Septakkord)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361DA99-1EFC-40C6-9F3C-2849FB2BEF0E}"/>
              </a:ext>
            </a:extLst>
          </p:cNvPr>
          <p:cNvSpPr txBox="1"/>
          <p:nvPr/>
        </p:nvSpPr>
        <p:spPr>
          <a:xfrm>
            <a:off x="10636160" y="2654505"/>
            <a:ext cx="1251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</a:t>
            </a:r>
          </a:p>
          <a:p>
            <a:r>
              <a:rPr lang="de-DE" sz="1400" dirty="0"/>
              <a:t>Tonika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3FB3A84-B0BF-4968-BABB-27FC6CB4BBE4}"/>
              </a:ext>
            </a:extLst>
          </p:cNvPr>
          <p:cNvSpPr/>
          <p:nvPr/>
        </p:nvSpPr>
        <p:spPr>
          <a:xfrm>
            <a:off x="3820991" y="2666839"/>
            <a:ext cx="476261" cy="349943"/>
          </a:xfrm>
          <a:prstGeom prst="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05FB5CC-0C47-423F-8025-EE082F63D935}"/>
              </a:ext>
            </a:extLst>
          </p:cNvPr>
          <p:cNvSpPr/>
          <p:nvPr/>
        </p:nvSpPr>
        <p:spPr>
          <a:xfrm>
            <a:off x="6820847" y="2653017"/>
            <a:ext cx="476261" cy="307777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2555E1B-3417-48A0-B0A5-C89F7F3C2FBE}"/>
              </a:ext>
            </a:extLst>
          </p:cNvPr>
          <p:cNvSpPr/>
          <p:nvPr/>
        </p:nvSpPr>
        <p:spPr>
          <a:xfrm>
            <a:off x="9079213" y="2627324"/>
            <a:ext cx="560087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7DB4360-6749-4F0E-B7F8-74566BBF816A}"/>
              </a:ext>
            </a:extLst>
          </p:cNvPr>
          <p:cNvSpPr/>
          <p:nvPr/>
        </p:nvSpPr>
        <p:spPr>
          <a:xfrm>
            <a:off x="10629905" y="2667601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373D228-6BF8-4CA8-B499-C997967007AD}"/>
              </a:ext>
            </a:extLst>
          </p:cNvPr>
          <p:cNvSpPr txBox="1"/>
          <p:nvPr/>
        </p:nvSpPr>
        <p:spPr>
          <a:xfrm>
            <a:off x="779689" y="3475167"/>
            <a:ext cx="555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Bei der Stufenfolge in Terzen: I-VI-IV, Akkordgrundtöne </a:t>
            </a:r>
            <a:r>
              <a:rPr lang="de-DE" sz="1400" i="1" dirty="0"/>
              <a:t>f-d-b</a:t>
            </a:r>
            <a:r>
              <a:rPr lang="de-DE" sz="1400" dirty="0"/>
              <a:t>, bleiben jeweils zwei der drei </a:t>
            </a:r>
            <a:r>
              <a:rPr lang="de-DE" sz="1400" dirty="0" err="1"/>
              <a:t>Dreiklangstöne</a:t>
            </a:r>
            <a:r>
              <a:rPr lang="de-DE" sz="1400" dirty="0"/>
              <a:t> gleich.</a:t>
            </a:r>
          </a:p>
        </p:txBody>
      </p:sp>
      <p:sp>
        <p:nvSpPr>
          <p:cNvPr id="21" name="Eckige Klammer rechts 20">
            <a:extLst>
              <a:ext uri="{FF2B5EF4-FFF2-40B4-BE49-F238E27FC236}">
                <a16:creationId xmlns:a16="http://schemas.microsoft.com/office/drawing/2014/main" id="{709E74DD-A808-43F3-A945-E62064199B8B}"/>
              </a:ext>
            </a:extLst>
          </p:cNvPr>
          <p:cNvSpPr/>
          <p:nvPr/>
        </p:nvSpPr>
        <p:spPr>
          <a:xfrm rot="5400000">
            <a:off x="1111149" y="2883392"/>
            <a:ext cx="130363" cy="314337"/>
          </a:xfrm>
          <a:prstGeom prst="righ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ckige Klammer rechts 21">
            <a:extLst>
              <a:ext uri="{FF2B5EF4-FFF2-40B4-BE49-F238E27FC236}">
                <a16:creationId xmlns:a16="http://schemas.microsoft.com/office/drawing/2014/main" id="{94928EB2-4535-4EE7-BF1A-573CBFC57B36}"/>
              </a:ext>
            </a:extLst>
          </p:cNvPr>
          <p:cNvSpPr/>
          <p:nvPr/>
        </p:nvSpPr>
        <p:spPr>
          <a:xfrm rot="5400000">
            <a:off x="4030733" y="2862605"/>
            <a:ext cx="140755" cy="215156"/>
          </a:xfrm>
          <a:prstGeom prst="righ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ckige Klammer rechts 22">
            <a:extLst>
              <a:ext uri="{FF2B5EF4-FFF2-40B4-BE49-F238E27FC236}">
                <a16:creationId xmlns:a16="http://schemas.microsoft.com/office/drawing/2014/main" id="{B489D21A-CFF5-4C0A-904F-6B32A2E8089A}"/>
              </a:ext>
            </a:extLst>
          </p:cNvPr>
          <p:cNvSpPr/>
          <p:nvPr/>
        </p:nvSpPr>
        <p:spPr>
          <a:xfrm rot="16200000">
            <a:off x="3878760" y="2529166"/>
            <a:ext cx="130363" cy="314337"/>
          </a:xfrm>
          <a:prstGeom prst="righ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ckige Klammer rechts 24">
            <a:extLst>
              <a:ext uri="{FF2B5EF4-FFF2-40B4-BE49-F238E27FC236}">
                <a16:creationId xmlns:a16="http://schemas.microsoft.com/office/drawing/2014/main" id="{156E050C-55AE-40B2-BE8A-EDF4E0E76B26}"/>
              </a:ext>
            </a:extLst>
          </p:cNvPr>
          <p:cNvSpPr/>
          <p:nvPr/>
        </p:nvSpPr>
        <p:spPr>
          <a:xfrm rot="16200000">
            <a:off x="7085006" y="2509670"/>
            <a:ext cx="130363" cy="314337"/>
          </a:xfrm>
          <a:prstGeom prst="righ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AA3B190-0E41-4B71-8363-1BDEB5AA637C}"/>
              </a:ext>
            </a:extLst>
          </p:cNvPr>
          <p:cNvSpPr txBox="1"/>
          <p:nvPr/>
        </p:nvSpPr>
        <p:spPr>
          <a:xfrm>
            <a:off x="1786856" y="5188333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Tenor 2                                         Bass 1                                          Bass 2</a:t>
            </a:r>
          </a:p>
          <a:p>
            <a:r>
              <a:rPr lang="de-DE" sz="1400" dirty="0"/>
              <a:t>langsam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schnell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schnell</a:t>
            </a:r>
          </a:p>
        </p:txBody>
      </p:sp>
      <p:pic>
        <p:nvPicPr>
          <p:cNvPr id="27" name="Whiskey in the jar_l_T1">
            <a:hlinkClick r:id="" action="ppaction://media"/>
            <a:extLst>
              <a:ext uri="{FF2B5EF4-FFF2-40B4-BE49-F238E27FC236}">
                <a16:creationId xmlns:a16="http://schemas.microsoft.com/office/drawing/2014/main" id="{97D9EF6F-DEB3-414A-A015-D79BDD564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357.551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47950" y="5308473"/>
            <a:ext cx="609600" cy="609600"/>
          </a:xfrm>
          <a:prstGeom prst="rect">
            <a:avLst/>
          </a:prstGeom>
        </p:spPr>
      </p:pic>
      <p:pic>
        <p:nvPicPr>
          <p:cNvPr id="28" name="Whiskey in the jar_l_T2">
            <a:hlinkClick r:id="" action="ppaction://media"/>
            <a:extLst>
              <a:ext uri="{FF2B5EF4-FFF2-40B4-BE49-F238E27FC236}">
                <a16:creationId xmlns:a16="http://schemas.microsoft.com/office/drawing/2014/main" id="{B106F9E0-1915-4663-AD1B-A1F475A35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7279.1836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14907" y="5308473"/>
            <a:ext cx="609600" cy="609600"/>
          </a:xfrm>
          <a:prstGeom prst="rect">
            <a:avLst/>
          </a:prstGeom>
        </p:spPr>
      </p:pic>
      <p:pic>
        <p:nvPicPr>
          <p:cNvPr id="29" name="Whiskey in the jar_l_B1">
            <a:hlinkClick r:id="" action="ppaction://media"/>
            <a:extLst>
              <a:ext uri="{FF2B5EF4-FFF2-40B4-BE49-F238E27FC236}">
                <a16:creationId xmlns:a16="http://schemas.microsoft.com/office/drawing/2014/main" id="{795C8F25-DA6B-4C95-BB24-9AA5E64F26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37357.551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10897" y="5298483"/>
            <a:ext cx="609600" cy="609600"/>
          </a:xfrm>
          <a:prstGeom prst="rect">
            <a:avLst/>
          </a:prstGeom>
        </p:spPr>
      </p:pic>
      <p:pic>
        <p:nvPicPr>
          <p:cNvPr id="30" name="Whiskey in the jar_l_B2">
            <a:hlinkClick r:id="" action="ppaction://media"/>
            <a:extLst>
              <a:ext uri="{FF2B5EF4-FFF2-40B4-BE49-F238E27FC236}">
                <a16:creationId xmlns:a16="http://schemas.microsoft.com/office/drawing/2014/main" id="{B014C0F5-FF31-4124-AA8A-8CEFEE731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7279.1836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25000" y="5188333"/>
            <a:ext cx="609600" cy="609600"/>
          </a:xfrm>
          <a:prstGeom prst="rect">
            <a:avLst/>
          </a:prstGeom>
        </p:spPr>
      </p:pic>
      <p:pic>
        <p:nvPicPr>
          <p:cNvPr id="31" name="Whiskey in the jar_T1">
            <a:hlinkClick r:id="" action="ppaction://media"/>
            <a:extLst>
              <a:ext uri="{FF2B5EF4-FFF2-40B4-BE49-F238E27FC236}">
                <a16:creationId xmlns:a16="http://schemas.microsoft.com/office/drawing/2014/main" id="{BE4C457F-322F-4732-AE90-DAEFE750A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3806.5306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59304" y="5774092"/>
            <a:ext cx="609600" cy="609600"/>
          </a:xfrm>
          <a:prstGeom prst="rect">
            <a:avLst/>
          </a:prstGeom>
        </p:spPr>
      </p:pic>
      <p:pic>
        <p:nvPicPr>
          <p:cNvPr id="32" name="Whiskey in the jar_T2">
            <a:hlinkClick r:id="" action="ppaction://media"/>
            <a:extLst>
              <a:ext uri="{FF2B5EF4-FFF2-40B4-BE49-F238E27FC236}">
                <a16:creationId xmlns:a16="http://schemas.microsoft.com/office/drawing/2014/main" id="{CE0FEEE0-9CC1-4931-9183-D6C6EDF541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23806.5306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4886" y="5837640"/>
            <a:ext cx="609600" cy="609600"/>
          </a:xfrm>
          <a:prstGeom prst="rect">
            <a:avLst/>
          </a:prstGeom>
        </p:spPr>
      </p:pic>
      <p:pic>
        <p:nvPicPr>
          <p:cNvPr id="33" name="Whiskey in the jar_B1">
            <a:hlinkClick r:id="" action="ppaction://media"/>
            <a:extLst>
              <a:ext uri="{FF2B5EF4-FFF2-40B4-BE49-F238E27FC236}">
                <a16:creationId xmlns:a16="http://schemas.microsoft.com/office/drawing/2014/main" id="{B6751EE3-B27B-449A-A68B-46D961D8AC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23806.5306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45076" y="5753451"/>
            <a:ext cx="609600" cy="609600"/>
          </a:xfrm>
          <a:prstGeom prst="rect">
            <a:avLst/>
          </a:prstGeom>
        </p:spPr>
      </p:pic>
      <p:pic>
        <p:nvPicPr>
          <p:cNvPr id="34" name="Whiskey in the jar_B2">
            <a:hlinkClick r:id="" action="ppaction://media"/>
            <a:extLst>
              <a:ext uri="{FF2B5EF4-FFF2-40B4-BE49-F238E27FC236}">
                <a16:creationId xmlns:a16="http://schemas.microsoft.com/office/drawing/2014/main" id="{C14C9D99-BAF3-4E6D-819D-0A2422CF88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23728.1632"/>
                  <p14:fade out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62511" y="5673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4B70E5DF-B182-49B2-A821-FAB34D6F800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0"/>
          <a:stretch/>
        </p:blipFill>
        <p:spPr>
          <a:xfrm>
            <a:off x="1776195" y="1322387"/>
            <a:ext cx="8639609" cy="2744788"/>
          </a:xfrm>
          <a:prstGeom prst="rect">
            <a:avLst/>
          </a:prstGeom>
        </p:spPr>
      </p:pic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8759F15C-BD3E-449E-A513-DD822B24CE8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3" t="58628" r="4508" b="22008"/>
          <a:stretch/>
        </p:blipFill>
        <p:spPr>
          <a:xfrm>
            <a:off x="1541926" y="1209403"/>
            <a:ext cx="1020299" cy="24886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0F73115-1015-4369-9F8C-560F3CD4FA2D}"/>
              </a:ext>
            </a:extLst>
          </p:cNvPr>
          <p:cNvSpPr txBox="1"/>
          <p:nvPr/>
        </p:nvSpPr>
        <p:spPr>
          <a:xfrm>
            <a:off x="1466850" y="686360"/>
            <a:ext cx="5725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DerMittelteil</a:t>
            </a:r>
            <a:r>
              <a:rPr lang="de-DE" sz="1400" dirty="0"/>
              <a:t> wiederholt musikalisch den Anfang. Hier jetzt noch der Schluss: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5B7F3C-D5CB-48C4-9821-75381BF98259}"/>
              </a:ext>
            </a:extLst>
          </p:cNvPr>
          <p:cNvSpPr/>
          <p:nvPr/>
        </p:nvSpPr>
        <p:spPr>
          <a:xfrm>
            <a:off x="1541926" y="1481274"/>
            <a:ext cx="1020299" cy="1947726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2327FE-87B4-4ED6-8C0A-31E52A04EFAC}"/>
              </a:ext>
            </a:extLst>
          </p:cNvPr>
          <p:cNvSpPr/>
          <p:nvPr/>
        </p:nvSpPr>
        <p:spPr>
          <a:xfrm>
            <a:off x="9629775" y="1481274"/>
            <a:ext cx="542926" cy="1947726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7F14202-BD36-4D64-B0E2-FBE5E20CD99B}"/>
              </a:ext>
            </a:extLst>
          </p:cNvPr>
          <p:cNvSpPr/>
          <p:nvPr/>
        </p:nvSpPr>
        <p:spPr>
          <a:xfrm>
            <a:off x="4809001" y="1481274"/>
            <a:ext cx="2191874" cy="1947723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D6C7BB4-DF10-467E-AB42-782F6966F585}"/>
              </a:ext>
            </a:extLst>
          </p:cNvPr>
          <p:cNvSpPr/>
          <p:nvPr/>
        </p:nvSpPr>
        <p:spPr>
          <a:xfrm>
            <a:off x="2562225" y="1481273"/>
            <a:ext cx="2246776" cy="194772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3C3DA91-F2EB-4DA3-B6E4-34803705D44A}"/>
              </a:ext>
            </a:extLst>
          </p:cNvPr>
          <p:cNvSpPr/>
          <p:nvPr/>
        </p:nvSpPr>
        <p:spPr>
          <a:xfrm>
            <a:off x="8639175" y="1481272"/>
            <a:ext cx="990600" cy="194772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7265569-6F58-4808-AD06-D2A62FE668AB}"/>
              </a:ext>
            </a:extLst>
          </p:cNvPr>
          <p:cNvSpPr/>
          <p:nvPr/>
        </p:nvSpPr>
        <p:spPr>
          <a:xfrm>
            <a:off x="6994517" y="1481269"/>
            <a:ext cx="1644658" cy="1947723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C565EF2-250A-48CC-802A-04C4ACE56047}"/>
              </a:ext>
            </a:extLst>
          </p:cNvPr>
          <p:cNvSpPr txBox="1"/>
          <p:nvPr/>
        </p:nvSpPr>
        <p:spPr>
          <a:xfrm>
            <a:off x="1786856" y="5188333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Tenor 2                                         Bass 1                                          Bass 2</a:t>
            </a:r>
          </a:p>
          <a:p>
            <a:r>
              <a:rPr lang="de-DE" sz="1400" dirty="0"/>
              <a:t>langsam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schnell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schnell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A20B60-3A8D-4BF2-A5CD-9FF44434AF6A}"/>
              </a:ext>
            </a:extLst>
          </p:cNvPr>
          <p:cNvSpPr txBox="1"/>
          <p:nvPr/>
        </p:nvSpPr>
        <p:spPr>
          <a:xfrm>
            <a:off x="1400175" y="3668784"/>
            <a:ext cx="116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</a:t>
            </a:r>
            <a:br>
              <a:rPr lang="de-DE" sz="1400" dirty="0"/>
            </a:br>
            <a:r>
              <a:rPr lang="de-DE" sz="1400" dirty="0"/>
              <a:t>Tonika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75991DB-60DA-4E90-93F6-B46B6DA7FEC8}"/>
              </a:ext>
            </a:extLst>
          </p:cNvPr>
          <p:cNvSpPr txBox="1"/>
          <p:nvPr/>
        </p:nvSpPr>
        <p:spPr>
          <a:xfrm>
            <a:off x="4971348" y="3698020"/>
            <a:ext cx="171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Tonika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6115991-BAC6-44E5-9C7A-7D1A2ACFCDF4}"/>
              </a:ext>
            </a:extLst>
          </p:cNvPr>
          <p:cNvSpPr txBox="1"/>
          <p:nvPr/>
        </p:nvSpPr>
        <p:spPr>
          <a:xfrm>
            <a:off x="9725673" y="3656936"/>
            <a:ext cx="171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</a:t>
            </a:r>
          </a:p>
          <a:p>
            <a:r>
              <a:rPr lang="de-DE" sz="1400" dirty="0"/>
              <a:t>Tonika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EAF5471-F6AC-4A5C-9218-8C8F547FE545}"/>
              </a:ext>
            </a:extLst>
          </p:cNvPr>
          <p:cNvSpPr txBox="1"/>
          <p:nvPr/>
        </p:nvSpPr>
        <p:spPr>
          <a:xfrm>
            <a:off x="2978364" y="3678467"/>
            <a:ext cx="171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</a:t>
            </a:r>
            <a:r>
              <a:rPr lang="de-DE" sz="1400" dirty="0"/>
              <a:t>: V. Stufe, Dominante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B8C5F3C-DA4E-4957-A6B5-AA59759B1848}"/>
              </a:ext>
            </a:extLst>
          </p:cNvPr>
          <p:cNvSpPr txBox="1"/>
          <p:nvPr/>
        </p:nvSpPr>
        <p:spPr>
          <a:xfrm>
            <a:off x="8538037" y="3656936"/>
            <a:ext cx="136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</a:t>
            </a:r>
            <a:r>
              <a:rPr lang="de-DE" sz="1400" dirty="0"/>
              <a:t>: V. Stufe, Dominante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3CDA93D-1001-4E93-A140-D8CAF611E562}"/>
              </a:ext>
            </a:extLst>
          </p:cNvPr>
          <p:cNvSpPr txBox="1"/>
          <p:nvPr/>
        </p:nvSpPr>
        <p:spPr>
          <a:xfrm>
            <a:off x="7020108" y="3668784"/>
            <a:ext cx="171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  <a:r>
              <a:rPr lang="de-DE" sz="1400" dirty="0"/>
              <a:t>: IV. Stufe, Subdominante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462C901-7033-4E48-9BBA-04C4EB9E304F}"/>
              </a:ext>
            </a:extLst>
          </p:cNvPr>
          <p:cNvSpPr/>
          <p:nvPr/>
        </p:nvSpPr>
        <p:spPr>
          <a:xfrm>
            <a:off x="5004901" y="3710321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2496F61-9E44-4DEF-A100-9D5329F2ABFF}"/>
              </a:ext>
            </a:extLst>
          </p:cNvPr>
          <p:cNvSpPr/>
          <p:nvPr/>
        </p:nvSpPr>
        <p:spPr>
          <a:xfrm>
            <a:off x="1395407" y="3664025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84A0EB-F453-4941-83E5-B818FDC78404}"/>
              </a:ext>
            </a:extLst>
          </p:cNvPr>
          <p:cNvSpPr/>
          <p:nvPr/>
        </p:nvSpPr>
        <p:spPr>
          <a:xfrm>
            <a:off x="9725673" y="3672766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1CD6FCD-B321-4A0E-9A0D-44A5301C9F0B}"/>
              </a:ext>
            </a:extLst>
          </p:cNvPr>
          <p:cNvSpPr/>
          <p:nvPr/>
        </p:nvSpPr>
        <p:spPr>
          <a:xfrm>
            <a:off x="7078415" y="3645491"/>
            <a:ext cx="476261" cy="318783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B53D74A-2E03-43C3-A76F-E0D5407DB55E}"/>
              </a:ext>
            </a:extLst>
          </p:cNvPr>
          <p:cNvSpPr/>
          <p:nvPr/>
        </p:nvSpPr>
        <p:spPr>
          <a:xfrm>
            <a:off x="3059304" y="3681799"/>
            <a:ext cx="479147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8598591-E5B4-42D1-8873-DC303687A21C}"/>
              </a:ext>
            </a:extLst>
          </p:cNvPr>
          <p:cNvSpPr/>
          <p:nvPr/>
        </p:nvSpPr>
        <p:spPr>
          <a:xfrm>
            <a:off x="8589721" y="3672264"/>
            <a:ext cx="479147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4539FD1-CAA8-4F0B-846F-5EF1BAB4DAE9}"/>
              </a:ext>
            </a:extLst>
          </p:cNvPr>
          <p:cNvSpPr txBox="1"/>
          <p:nvPr/>
        </p:nvSpPr>
        <p:spPr>
          <a:xfrm>
            <a:off x="1541926" y="4342179"/>
            <a:ext cx="374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Hier kommen nur die Grundstufen I, IV und V vor.</a:t>
            </a:r>
          </a:p>
        </p:txBody>
      </p:sp>
      <p:pic>
        <p:nvPicPr>
          <p:cNvPr id="26" name="Whiskey in the jar_l_T1">
            <a:hlinkClick r:id="" action="ppaction://media"/>
            <a:extLst>
              <a:ext uri="{FF2B5EF4-FFF2-40B4-BE49-F238E27FC236}">
                <a16:creationId xmlns:a16="http://schemas.microsoft.com/office/drawing/2014/main" id="{55893FD1-976F-445F-B55A-B58473E892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47950" y="5308473"/>
            <a:ext cx="609600" cy="609600"/>
          </a:xfrm>
          <a:prstGeom prst="rect">
            <a:avLst/>
          </a:prstGeom>
        </p:spPr>
      </p:pic>
      <p:pic>
        <p:nvPicPr>
          <p:cNvPr id="27" name="Whiskey in the jar_l_T2">
            <a:hlinkClick r:id="" action="ppaction://media"/>
            <a:extLst>
              <a:ext uri="{FF2B5EF4-FFF2-40B4-BE49-F238E27FC236}">
                <a16:creationId xmlns:a16="http://schemas.microsoft.com/office/drawing/2014/main" id="{8159CB58-70F3-4847-B172-10D0CD0D64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14907" y="5308473"/>
            <a:ext cx="609600" cy="609600"/>
          </a:xfrm>
          <a:prstGeom prst="rect">
            <a:avLst/>
          </a:prstGeom>
        </p:spPr>
      </p:pic>
      <p:pic>
        <p:nvPicPr>
          <p:cNvPr id="28" name="Whiskey in the jar_l_B1">
            <a:hlinkClick r:id="" action="ppaction://media"/>
            <a:extLst>
              <a:ext uri="{FF2B5EF4-FFF2-40B4-BE49-F238E27FC236}">
                <a16:creationId xmlns:a16="http://schemas.microsoft.com/office/drawing/2014/main" id="{44A4CDB5-294E-48B6-AF28-AA5B593691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8004" y="5308473"/>
            <a:ext cx="609600" cy="609600"/>
          </a:xfrm>
          <a:prstGeom prst="rect">
            <a:avLst/>
          </a:prstGeom>
        </p:spPr>
      </p:pic>
      <p:pic>
        <p:nvPicPr>
          <p:cNvPr id="29" name="Whiskey in the jar_l_B2">
            <a:hlinkClick r:id="" action="ppaction://media"/>
            <a:extLst>
              <a:ext uri="{FF2B5EF4-FFF2-40B4-BE49-F238E27FC236}">
                <a16:creationId xmlns:a16="http://schemas.microsoft.com/office/drawing/2014/main" id="{0C00246E-2106-4825-8AE8-4FFC76CD5E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20873" y="5308473"/>
            <a:ext cx="609600" cy="609600"/>
          </a:xfrm>
          <a:prstGeom prst="rect">
            <a:avLst/>
          </a:prstGeom>
        </p:spPr>
      </p:pic>
      <p:pic>
        <p:nvPicPr>
          <p:cNvPr id="30" name="Whiskey in the jar_T1">
            <a:hlinkClick r:id="" action="ppaction://media"/>
            <a:extLst>
              <a:ext uri="{FF2B5EF4-FFF2-40B4-BE49-F238E27FC236}">
                <a16:creationId xmlns:a16="http://schemas.microsoft.com/office/drawing/2014/main" id="{4E620585-0E6B-4950-A2AA-1A16FA2FD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22000"/>
                  <p14:fade in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59304" y="5774092"/>
            <a:ext cx="609600" cy="609600"/>
          </a:xfrm>
          <a:prstGeom prst="rect">
            <a:avLst/>
          </a:prstGeom>
        </p:spPr>
      </p:pic>
      <p:pic>
        <p:nvPicPr>
          <p:cNvPr id="31" name="Whiskey in the jar_T2">
            <a:hlinkClick r:id="" action="ppaction://media"/>
            <a:extLst>
              <a:ext uri="{FF2B5EF4-FFF2-40B4-BE49-F238E27FC236}">
                <a16:creationId xmlns:a16="http://schemas.microsoft.com/office/drawing/2014/main" id="{2A6490EE-841D-4975-8E69-C2F38DA9CC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22000"/>
                  <p14:fade in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34886" y="5837640"/>
            <a:ext cx="609600" cy="609600"/>
          </a:xfrm>
          <a:prstGeom prst="rect">
            <a:avLst/>
          </a:prstGeom>
        </p:spPr>
      </p:pic>
      <p:pic>
        <p:nvPicPr>
          <p:cNvPr id="32" name="Whiskey in the jar_B1">
            <a:hlinkClick r:id="" action="ppaction://media"/>
            <a:extLst>
              <a:ext uri="{FF2B5EF4-FFF2-40B4-BE49-F238E27FC236}">
                <a16:creationId xmlns:a16="http://schemas.microsoft.com/office/drawing/2014/main" id="{4E615678-A02D-48EC-A831-BBEAD636A4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22000"/>
                  <p14:fade in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74838" y="5774092"/>
            <a:ext cx="609600" cy="609600"/>
          </a:xfrm>
          <a:prstGeom prst="rect">
            <a:avLst/>
          </a:prstGeom>
        </p:spPr>
      </p:pic>
      <p:pic>
        <p:nvPicPr>
          <p:cNvPr id="33" name="Whiskey in the jar_B2">
            <a:hlinkClick r:id="" action="ppaction://media"/>
            <a:extLst>
              <a:ext uri="{FF2B5EF4-FFF2-40B4-BE49-F238E27FC236}">
                <a16:creationId xmlns:a16="http://schemas.microsoft.com/office/drawing/2014/main" id="{1B322035-2118-458A-983F-5404714C1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22000"/>
                  <p14:fade in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5544" y="5837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44E7D6A-9073-4AC5-A4BC-72F2B1E77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1"/>
          <a:stretch/>
        </p:blipFill>
        <p:spPr>
          <a:xfrm>
            <a:off x="412617" y="1288870"/>
            <a:ext cx="5754129" cy="4863102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88250A29-8201-4811-AE98-17C2DDDC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8"/>
          <a:stretch/>
        </p:blipFill>
        <p:spPr>
          <a:xfrm>
            <a:off x="6096000" y="1532709"/>
            <a:ext cx="5878048" cy="34398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58ADFB-4512-49E8-9FFC-9C490C790133}"/>
              </a:ext>
            </a:extLst>
          </p:cNvPr>
          <p:cNvSpPr txBox="1"/>
          <p:nvPr/>
        </p:nvSpPr>
        <p:spPr>
          <a:xfrm>
            <a:off x="8604068" y="5495109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Link zur PDF-Datei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313CED-E08B-45DC-95EE-2816B10D5266}"/>
              </a:ext>
            </a:extLst>
          </p:cNvPr>
          <p:cNvSpPr txBox="1"/>
          <p:nvPr/>
        </p:nvSpPr>
        <p:spPr>
          <a:xfrm>
            <a:off x="8534401" y="5967306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„Th Dubliners“ auf </a:t>
            </a:r>
            <a:r>
              <a:rPr lang="de-DE" dirty="0" err="1">
                <a:hlinkClick r:id="rId4"/>
              </a:rPr>
              <a:t>Youtube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3B0238-B9C5-470A-B96C-0E46161CEF58}"/>
              </a:ext>
            </a:extLst>
          </p:cNvPr>
          <p:cNvSpPr txBox="1"/>
          <p:nvPr/>
        </p:nvSpPr>
        <p:spPr>
          <a:xfrm>
            <a:off x="648790" y="706028"/>
            <a:ext cx="399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noch einmal das ganze Lied</a:t>
            </a:r>
          </a:p>
        </p:txBody>
      </p:sp>
    </p:spTree>
    <p:extLst>
      <p:ext uri="{BB962C8B-B14F-4D97-AF65-F5344CB8AC3E}">
        <p14:creationId xmlns:p14="http://schemas.microsoft.com/office/powerpoint/2010/main" val="408450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6336-953D-4FAC-8D44-9998F827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de-DE" sz="3600" dirty="0"/>
              <a:t>Cantus 86, Genialisch Treiben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F55D9A-0FBF-4522-9481-A18992211A4B}"/>
              </a:ext>
            </a:extLst>
          </p:cNvPr>
          <p:cNvSpPr txBox="1"/>
          <p:nvPr/>
        </p:nvSpPr>
        <p:spPr>
          <a:xfrm>
            <a:off x="7280525" y="365279"/>
            <a:ext cx="214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 Tempo trainieren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C76CD1-9CB4-4DF6-9CE8-049650E862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 b="33845"/>
          <a:stretch/>
        </p:blipFill>
        <p:spPr>
          <a:xfrm>
            <a:off x="566183" y="1331196"/>
            <a:ext cx="4617250" cy="3661279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FFA21B-7197-4BC2-AF24-D86A5FF0D6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9" b="64628"/>
          <a:stretch/>
        </p:blipFill>
        <p:spPr>
          <a:xfrm>
            <a:off x="5341778" y="2898790"/>
            <a:ext cx="3889617" cy="22020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7225EC8-49A1-4712-96A5-E474AE960E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1" b="4233"/>
          <a:stretch/>
        </p:blipFill>
        <p:spPr>
          <a:xfrm>
            <a:off x="5357203" y="1629574"/>
            <a:ext cx="3858768" cy="174551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C1B29B0-AD7C-4EAC-A0EB-9E8808E8826C}"/>
              </a:ext>
            </a:extLst>
          </p:cNvPr>
          <p:cNvSpPr/>
          <p:nvPr/>
        </p:nvSpPr>
        <p:spPr>
          <a:xfrm>
            <a:off x="7877878" y="1728592"/>
            <a:ext cx="1178440" cy="155032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76D55B4-BB0D-4D9F-B536-DCB89DBE8243}"/>
              </a:ext>
            </a:extLst>
          </p:cNvPr>
          <p:cNvSpPr/>
          <p:nvPr/>
        </p:nvSpPr>
        <p:spPr>
          <a:xfrm>
            <a:off x="7471447" y="3365588"/>
            <a:ext cx="557737" cy="1531961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781AE7-0A33-4F87-9CC1-6A3B5DD84204}"/>
              </a:ext>
            </a:extLst>
          </p:cNvPr>
          <p:cNvSpPr/>
          <p:nvPr/>
        </p:nvSpPr>
        <p:spPr>
          <a:xfrm>
            <a:off x="5749447" y="3375086"/>
            <a:ext cx="1680762" cy="1522464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774ED0C-844E-420D-B659-056CDC9174AF}"/>
              </a:ext>
            </a:extLst>
          </p:cNvPr>
          <p:cNvSpPr/>
          <p:nvPr/>
        </p:nvSpPr>
        <p:spPr>
          <a:xfrm>
            <a:off x="8070422" y="3375086"/>
            <a:ext cx="1145549" cy="1531962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CA7DC5A-B25E-4C9F-A73F-3E00E1F47B37}"/>
              </a:ext>
            </a:extLst>
          </p:cNvPr>
          <p:cNvSpPr txBox="1"/>
          <p:nvPr/>
        </p:nvSpPr>
        <p:spPr>
          <a:xfrm>
            <a:off x="9654827" y="1827865"/>
            <a:ext cx="197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Tonika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455BE54-5A1A-4E4E-B650-E5FF59CBCE50}"/>
              </a:ext>
            </a:extLst>
          </p:cNvPr>
          <p:cNvSpPr txBox="1"/>
          <p:nvPr/>
        </p:nvSpPr>
        <p:spPr>
          <a:xfrm>
            <a:off x="9639289" y="3630470"/>
            <a:ext cx="1714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c-e-g-b</a:t>
            </a:r>
            <a:r>
              <a:rPr lang="de-DE" sz="1400" dirty="0"/>
              <a:t>: V. Stufe, Dominante (Septakkord)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64AF57F-590B-44C8-B563-AFE1BB11B97B}"/>
              </a:ext>
            </a:extLst>
          </p:cNvPr>
          <p:cNvSpPr/>
          <p:nvPr/>
        </p:nvSpPr>
        <p:spPr>
          <a:xfrm>
            <a:off x="9699493" y="3630470"/>
            <a:ext cx="584375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2BAA64E-E6AE-412F-8E20-719944912E8C}"/>
              </a:ext>
            </a:extLst>
          </p:cNvPr>
          <p:cNvSpPr/>
          <p:nvPr/>
        </p:nvSpPr>
        <p:spPr>
          <a:xfrm>
            <a:off x="9700936" y="1889420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695395A-9FA1-4BD8-B8D3-8281029FA1F0}"/>
              </a:ext>
            </a:extLst>
          </p:cNvPr>
          <p:cNvSpPr txBox="1"/>
          <p:nvPr/>
        </p:nvSpPr>
        <p:spPr>
          <a:xfrm>
            <a:off x="1855570" y="5474362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          Bass 1                                                      Bass 2</a:t>
            </a:r>
          </a:p>
          <a:p>
            <a:r>
              <a:rPr lang="de-DE" sz="1400" dirty="0"/>
              <a:t>langsam          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r>
              <a:rPr lang="de-DE" sz="1400" dirty="0"/>
              <a:t>   </a:t>
            </a:r>
          </a:p>
          <a:p>
            <a:r>
              <a:rPr lang="de-DE" sz="1400" dirty="0"/>
              <a:t>schnell          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          </a:t>
            </a:r>
            <a:r>
              <a:rPr lang="de-DE" sz="1400" dirty="0" err="1"/>
              <a:t>schnell</a:t>
            </a:r>
            <a:endParaRPr lang="de-DE" sz="1400" dirty="0"/>
          </a:p>
        </p:txBody>
      </p:sp>
      <p:pic>
        <p:nvPicPr>
          <p:cNvPr id="4" name="CP 086 So_waelz_ich_langs_T">
            <a:hlinkClick r:id="" action="ppaction://media"/>
            <a:extLst>
              <a:ext uri="{FF2B5EF4-FFF2-40B4-BE49-F238E27FC236}">
                <a16:creationId xmlns:a16="http://schemas.microsoft.com/office/drawing/2014/main" id="{F0E99CD9-2FC0-473B-8500-00D53439AC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233.469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74808" y="5393178"/>
            <a:ext cx="609600" cy="609600"/>
          </a:xfrm>
          <a:prstGeom prst="rect">
            <a:avLst/>
          </a:prstGeom>
        </p:spPr>
      </p:pic>
      <p:pic>
        <p:nvPicPr>
          <p:cNvPr id="6" name="CP 086 So_waelz_ich_l_B1">
            <a:hlinkClick r:id="" action="ppaction://media"/>
            <a:extLst>
              <a:ext uri="{FF2B5EF4-FFF2-40B4-BE49-F238E27FC236}">
                <a16:creationId xmlns:a16="http://schemas.microsoft.com/office/drawing/2014/main" id="{3FACB61A-8910-4876-8569-2536F598F7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005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92518" y="5393178"/>
            <a:ext cx="609600" cy="609600"/>
          </a:xfrm>
          <a:prstGeom prst="rect">
            <a:avLst/>
          </a:prstGeom>
        </p:spPr>
      </p:pic>
      <p:pic>
        <p:nvPicPr>
          <p:cNvPr id="18" name="CP 086 So_waelz_ich_l_B2">
            <a:hlinkClick r:id="" action="ppaction://media"/>
            <a:extLst>
              <a:ext uri="{FF2B5EF4-FFF2-40B4-BE49-F238E27FC236}">
                <a16:creationId xmlns:a16="http://schemas.microsoft.com/office/drawing/2014/main" id="{F5B00A9A-B739-4EAD-B6E0-2E73BC37FC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0233.469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0228" y="5341815"/>
            <a:ext cx="609600" cy="609600"/>
          </a:xfrm>
          <a:prstGeom prst="rect">
            <a:avLst/>
          </a:prstGeom>
        </p:spPr>
      </p:pic>
      <p:pic>
        <p:nvPicPr>
          <p:cNvPr id="19" name="CP 086 So_waelz_ich_T">
            <a:hlinkClick r:id="" action="ppaction://media"/>
            <a:extLst>
              <a:ext uri="{FF2B5EF4-FFF2-40B4-BE49-F238E27FC236}">
                <a16:creationId xmlns:a16="http://schemas.microsoft.com/office/drawing/2014/main" id="{B53E21AD-842C-4511-B636-B5E35073F2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1790.2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9608" y="6002778"/>
            <a:ext cx="609600" cy="609600"/>
          </a:xfrm>
          <a:prstGeom prst="rect">
            <a:avLst/>
          </a:prstGeom>
        </p:spPr>
      </p:pic>
      <p:pic>
        <p:nvPicPr>
          <p:cNvPr id="20" name="CP 086 So_waelz_ich_B1">
            <a:hlinkClick r:id="" action="ppaction://media"/>
            <a:extLst>
              <a:ext uri="{FF2B5EF4-FFF2-40B4-BE49-F238E27FC236}">
                <a16:creationId xmlns:a16="http://schemas.microsoft.com/office/drawing/2014/main" id="{253078C2-92BB-4EDA-8DBC-B3F0DB93DB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41685.71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0228" y="5966212"/>
            <a:ext cx="609600" cy="609600"/>
          </a:xfrm>
          <a:prstGeom prst="rect">
            <a:avLst/>
          </a:prstGeom>
        </p:spPr>
      </p:pic>
      <p:pic>
        <p:nvPicPr>
          <p:cNvPr id="21" name="CP 086 So_waelz_ich_B2">
            <a:hlinkClick r:id="" action="ppaction://media"/>
            <a:extLst>
              <a:ext uri="{FF2B5EF4-FFF2-40B4-BE49-F238E27FC236}">
                <a16:creationId xmlns:a16="http://schemas.microsoft.com/office/drawing/2014/main" id="{4724AFF7-9737-4973-BA73-6560410FA5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1790.2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9847" y="5951300"/>
            <a:ext cx="609600" cy="6096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D1C6875-7799-47B9-B6A1-566757393E3D}"/>
              </a:ext>
            </a:extLst>
          </p:cNvPr>
          <p:cNvSpPr txBox="1"/>
          <p:nvPr/>
        </p:nvSpPr>
        <p:spPr>
          <a:xfrm>
            <a:off x="8800494" y="813586"/>
            <a:ext cx="328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Analyse nach harmonischen Feldern, ohne Berücksichtigung von Vorhalten etc.</a:t>
            </a:r>
          </a:p>
        </p:txBody>
      </p:sp>
    </p:spTree>
    <p:extLst>
      <p:ext uri="{BB962C8B-B14F-4D97-AF65-F5344CB8AC3E}">
        <p14:creationId xmlns:p14="http://schemas.microsoft.com/office/powerpoint/2010/main" val="25455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A7338811-58CD-424E-8708-7FF8BC982A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0" r="55375" b="64766"/>
          <a:stretch/>
        </p:blipFill>
        <p:spPr>
          <a:xfrm>
            <a:off x="3969246" y="327664"/>
            <a:ext cx="436994" cy="2078231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7A3D8D4-B9FD-4EA0-923D-6285573610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r="4716" b="34819"/>
          <a:stretch/>
        </p:blipFill>
        <p:spPr>
          <a:xfrm>
            <a:off x="8087331" y="225853"/>
            <a:ext cx="3680338" cy="385633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849E2AA-1C15-43BC-8B58-AA5694B2D2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9" r="55375"/>
          <a:stretch/>
        </p:blipFill>
        <p:spPr>
          <a:xfrm>
            <a:off x="4295950" y="587720"/>
            <a:ext cx="3669153" cy="38446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EA87E4C-F9A0-421E-850E-0FC94F438742}"/>
              </a:ext>
            </a:extLst>
          </p:cNvPr>
          <p:cNvSpPr/>
          <p:nvPr/>
        </p:nvSpPr>
        <p:spPr>
          <a:xfrm>
            <a:off x="3873079" y="789581"/>
            <a:ext cx="476261" cy="1444881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C589BD1-AB5B-4F3C-A548-11A4C04AF5F0}"/>
              </a:ext>
            </a:extLst>
          </p:cNvPr>
          <p:cNvSpPr/>
          <p:nvPr/>
        </p:nvSpPr>
        <p:spPr>
          <a:xfrm>
            <a:off x="5756447" y="718461"/>
            <a:ext cx="1578004" cy="150813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EA91E5-7D6D-4C89-A9B8-F2004EE63E39}"/>
              </a:ext>
            </a:extLst>
          </p:cNvPr>
          <p:cNvSpPr/>
          <p:nvPr/>
        </p:nvSpPr>
        <p:spPr>
          <a:xfrm>
            <a:off x="4748420" y="2559719"/>
            <a:ext cx="757231" cy="1367388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51FE1A5-33A1-4216-9050-A181AF30A9F8}"/>
              </a:ext>
            </a:extLst>
          </p:cNvPr>
          <p:cNvSpPr/>
          <p:nvPr/>
        </p:nvSpPr>
        <p:spPr>
          <a:xfrm>
            <a:off x="6846727" y="2511548"/>
            <a:ext cx="1118376" cy="1415559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1675D34-49C5-42E3-989B-DDE119F0B471}"/>
              </a:ext>
            </a:extLst>
          </p:cNvPr>
          <p:cNvSpPr/>
          <p:nvPr/>
        </p:nvSpPr>
        <p:spPr>
          <a:xfrm>
            <a:off x="8414040" y="738459"/>
            <a:ext cx="624082" cy="1415559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103377-8EB1-4618-966A-FCB4C86B25E6}"/>
              </a:ext>
            </a:extLst>
          </p:cNvPr>
          <p:cNvSpPr/>
          <p:nvPr/>
        </p:nvSpPr>
        <p:spPr>
          <a:xfrm>
            <a:off x="9578698" y="718461"/>
            <a:ext cx="1118376" cy="1415559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B401E20-E9D0-48CF-AD5E-083F9E7335E1}"/>
              </a:ext>
            </a:extLst>
          </p:cNvPr>
          <p:cNvSpPr/>
          <p:nvPr/>
        </p:nvSpPr>
        <p:spPr>
          <a:xfrm>
            <a:off x="8414040" y="2490142"/>
            <a:ext cx="1118376" cy="1415559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36347BD-2598-4410-A9A3-6CFE86C800C5}"/>
              </a:ext>
            </a:extLst>
          </p:cNvPr>
          <p:cNvSpPr/>
          <p:nvPr/>
        </p:nvSpPr>
        <p:spPr>
          <a:xfrm>
            <a:off x="10515880" y="2482226"/>
            <a:ext cx="1118376" cy="1415559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5261C26-14A5-4430-BA29-A331842B5511}"/>
              </a:ext>
            </a:extLst>
          </p:cNvPr>
          <p:cNvSpPr/>
          <p:nvPr/>
        </p:nvSpPr>
        <p:spPr>
          <a:xfrm>
            <a:off x="4685851" y="738459"/>
            <a:ext cx="1070595" cy="155032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6B3C749-C6F1-4964-AC09-9A8C447F01B6}"/>
              </a:ext>
            </a:extLst>
          </p:cNvPr>
          <p:cNvSpPr/>
          <p:nvPr/>
        </p:nvSpPr>
        <p:spPr>
          <a:xfrm>
            <a:off x="5516071" y="2511548"/>
            <a:ext cx="1330656" cy="1415559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91BCE04-7E9D-422D-BA9C-B67134C6B684}"/>
              </a:ext>
            </a:extLst>
          </p:cNvPr>
          <p:cNvSpPr/>
          <p:nvPr/>
        </p:nvSpPr>
        <p:spPr>
          <a:xfrm>
            <a:off x="7314899" y="721669"/>
            <a:ext cx="559331" cy="1504922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63E5F3B-8790-4263-856D-A983A93EB0CD}"/>
              </a:ext>
            </a:extLst>
          </p:cNvPr>
          <p:cNvSpPr/>
          <p:nvPr/>
        </p:nvSpPr>
        <p:spPr>
          <a:xfrm>
            <a:off x="9019367" y="738459"/>
            <a:ext cx="559331" cy="1504922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799F775-9B3C-48C5-8E07-74BCCCF62481}"/>
              </a:ext>
            </a:extLst>
          </p:cNvPr>
          <p:cNvSpPr/>
          <p:nvPr/>
        </p:nvSpPr>
        <p:spPr>
          <a:xfrm>
            <a:off x="10697074" y="720065"/>
            <a:ext cx="937182" cy="1433953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1164071-BC92-4BC6-AF12-47B558DC2F16}"/>
              </a:ext>
            </a:extLst>
          </p:cNvPr>
          <p:cNvSpPr/>
          <p:nvPr/>
        </p:nvSpPr>
        <p:spPr>
          <a:xfrm>
            <a:off x="9532416" y="2510025"/>
            <a:ext cx="326709" cy="1415559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F2D89BF-77C9-42C5-956A-3AB29BA7D435}"/>
              </a:ext>
            </a:extLst>
          </p:cNvPr>
          <p:cNvSpPr/>
          <p:nvPr/>
        </p:nvSpPr>
        <p:spPr>
          <a:xfrm>
            <a:off x="9862462" y="2490141"/>
            <a:ext cx="653418" cy="1415559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0E9ACEF-7F5D-4182-9BB3-39F15AAF56FA}"/>
              </a:ext>
            </a:extLst>
          </p:cNvPr>
          <p:cNvSpPr txBox="1"/>
          <p:nvPr/>
        </p:nvSpPr>
        <p:spPr>
          <a:xfrm>
            <a:off x="642312" y="653237"/>
            <a:ext cx="197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Tonika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1A6D2AC-3EF5-4C29-8EEB-85676FDE8175}"/>
              </a:ext>
            </a:extLst>
          </p:cNvPr>
          <p:cNvSpPr txBox="1"/>
          <p:nvPr/>
        </p:nvSpPr>
        <p:spPr>
          <a:xfrm>
            <a:off x="571574" y="1796525"/>
            <a:ext cx="321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c-e-g-b</a:t>
            </a:r>
            <a:r>
              <a:rPr lang="de-DE" sz="1400" dirty="0"/>
              <a:t>: V. Stufe, Dominante (Septakkord)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4E834C4-680A-4100-8F65-D1B47B2F4D0D}"/>
              </a:ext>
            </a:extLst>
          </p:cNvPr>
          <p:cNvSpPr txBox="1"/>
          <p:nvPr/>
        </p:nvSpPr>
        <p:spPr>
          <a:xfrm>
            <a:off x="1316556" y="5125121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          Bass 1                                                      Bass 2</a:t>
            </a:r>
          </a:p>
          <a:p>
            <a:r>
              <a:rPr lang="de-DE" sz="1400" dirty="0"/>
              <a:t>langsam          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r>
              <a:rPr lang="de-DE" sz="1400" dirty="0"/>
              <a:t>   </a:t>
            </a:r>
          </a:p>
          <a:p>
            <a:r>
              <a:rPr lang="de-DE" sz="1400" dirty="0"/>
              <a:t>schnell          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          </a:t>
            </a:r>
            <a:r>
              <a:rPr lang="de-DE" sz="1400" dirty="0" err="1"/>
              <a:t>schnell</a:t>
            </a:r>
            <a:endParaRPr lang="de-DE" sz="14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1140A6B-0B1E-4E73-8010-FD25213B43D0}"/>
              </a:ext>
            </a:extLst>
          </p:cNvPr>
          <p:cNvSpPr txBox="1"/>
          <p:nvPr/>
        </p:nvSpPr>
        <p:spPr>
          <a:xfrm>
            <a:off x="9299032" y="4225993"/>
            <a:ext cx="1970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g-h(-d): </a:t>
            </a:r>
            <a:r>
              <a:rPr lang="de-DE" sz="1400" dirty="0"/>
              <a:t>Dominante zur Dominante C-Dur, „Wechseldominante“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1AD6F0C-87EB-4CD4-B410-6A375EBBCE8D}"/>
              </a:ext>
            </a:extLst>
          </p:cNvPr>
          <p:cNvSpPr/>
          <p:nvPr/>
        </p:nvSpPr>
        <p:spPr>
          <a:xfrm>
            <a:off x="9299032" y="4225994"/>
            <a:ext cx="711229" cy="348798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7AEACE3-FD5F-43F0-9E55-461BAC965D9A}"/>
              </a:ext>
            </a:extLst>
          </p:cNvPr>
          <p:cNvSpPr/>
          <p:nvPr/>
        </p:nvSpPr>
        <p:spPr>
          <a:xfrm>
            <a:off x="672587" y="713736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7FFA66D-7700-4D9A-919B-3D33B72FAA27}"/>
              </a:ext>
            </a:extLst>
          </p:cNvPr>
          <p:cNvSpPr/>
          <p:nvPr/>
        </p:nvSpPr>
        <p:spPr>
          <a:xfrm>
            <a:off x="642312" y="1796524"/>
            <a:ext cx="584375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CP 086 So_waelz_ich_langs_T">
            <a:hlinkClick r:id="" action="ppaction://media"/>
            <a:extLst>
              <a:ext uri="{FF2B5EF4-FFF2-40B4-BE49-F238E27FC236}">
                <a16:creationId xmlns:a16="http://schemas.microsoft.com/office/drawing/2014/main" id="{9C10F827-CCBE-4EBA-A37D-B30A463F30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39233.469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2463" y="5002179"/>
            <a:ext cx="609600" cy="609600"/>
          </a:xfrm>
          <a:prstGeom prst="rect">
            <a:avLst/>
          </a:prstGeom>
        </p:spPr>
      </p:pic>
      <p:pic>
        <p:nvPicPr>
          <p:cNvPr id="33" name="CP 086 So_waelz_ich_l_B1">
            <a:hlinkClick r:id="" action="ppaction://media"/>
            <a:extLst>
              <a:ext uri="{FF2B5EF4-FFF2-40B4-BE49-F238E27FC236}">
                <a16:creationId xmlns:a16="http://schemas.microsoft.com/office/drawing/2014/main" id="{3A68C85C-D7BA-4EEC-B84C-703E6005F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2000" end="39050.612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6348" y="5002179"/>
            <a:ext cx="609600" cy="609600"/>
          </a:xfrm>
          <a:prstGeom prst="rect">
            <a:avLst/>
          </a:prstGeom>
        </p:spPr>
      </p:pic>
      <p:pic>
        <p:nvPicPr>
          <p:cNvPr id="34" name="CP 086 So_waelz_ich_l_B2">
            <a:hlinkClick r:id="" action="ppaction://media"/>
            <a:extLst>
              <a:ext uri="{FF2B5EF4-FFF2-40B4-BE49-F238E27FC236}">
                <a16:creationId xmlns:a16="http://schemas.microsoft.com/office/drawing/2014/main" id="{E8EEBDAF-6B90-49D6-8CDD-9E3DC74CFD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2000" end="39233.469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60303" y="5002179"/>
            <a:ext cx="609600" cy="609600"/>
          </a:xfrm>
          <a:prstGeom prst="rect">
            <a:avLst/>
          </a:prstGeom>
        </p:spPr>
      </p:pic>
      <p:pic>
        <p:nvPicPr>
          <p:cNvPr id="35" name="CP 086 So_waelz_ich_T">
            <a:hlinkClick r:id="" action="ppaction://media"/>
            <a:extLst>
              <a:ext uri="{FF2B5EF4-FFF2-40B4-BE49-F238E27FC236}">
                <a16:creationId xmlns:a16="http://schemas.microsoft.com/office/drawing/2014/main" id="{2EC74F7A-C87B-4A8D-BCAA-24F6407043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5000" end="26790.2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7832" y="5592570"/>
            <a:ext cx="609600" cy="609600"/>
          </a:xfrm>
          <a:prstGeom prst="rect">
            <a:avLst/>
          </a:prstGeom>
        </p:spPr>
      </p:pic>
      <p:pic>
        <p:nvPicPr>
          <p:cNvPr id="36" name="CP 086 So_waelz_ich_B1">
            <a:hlinkClick r:id="" action="ppaction://media"/>
            <a:extLst>
              <a:ext uri="{FF2B5EF4-FFF2-40B4-BE49-F238E27FC236}">
                <a16:creationId xmlns:a16="http://schemas.microsoft.com/office/drawing/2014/main" id="{5470E5A0-9A9E-42F0-BDC1-0D79373E39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5000" end="26685.714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6987" y="5592570"/>
            <a:ext cx="609600" cy="609600"/>
          </a:xfrm>
          <a:prstGeom prst="rect">
            <a:avLst/>
          </a:prstGeom>
        </p:spPr>
      </p:pic>
      <p:pic>
        <p:nvPicPr>
          <p:cNvPr id="37" name="CP 086 So_waelz_ich_B2">
            <a:hlinkClick r:id="" action="ppaction://media"/>
            <a:extLst>
              <a:ext uri="{FF2B5EF4-FFF2-40B4-BE49-F238E27FC236}">
                <a16:creationId xmlns:a16="http://schemas.microsoft.com/office/drawing/2014/main" id="{F3ADE7A7-C9F9-4593-8866-3B85D9A58E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5000" end="26790.2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8980" y="5602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8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8177CA-7EC4-46FE-AA44-73F445ACE9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6" t="37040" r="5050" b="34333"/>
          <a:stretch/>
        </p:blipFill>
        <p:spPr>
          <a:xfrm>
            <a:off x="4285544" y="456026"/>
            <a:ext cx="1810456" cy="2042431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8177F40-3B11-4E95-8CEB-0B6E9A8B31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8185" r="53219" b="60211"/>
          <a:stretch/>
        </p:blipFill>
        <p:spPr>
          <a:xfrm rot="60000">
            <a:off x="6569795" y="270838"/>
            <a:ext cx="4530232" cy="237275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3470677-71B0-45C9-99F9-1B85A3B274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8" t="65196" r="5050" b="2277"/>
          <a:stretch/>
        </p:blipFill>
        <p:spPr>
          <a:xfrm>
            <a:off x="1760204" y="2328489"/>
            <a:ext cx="4571870" cy="24102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A587B0B-C1E1-4681-9DC9-EB0E1C3D0790}"/>
              </a:ext>
            </a:extLst>
          </p:cNvPr>
          <p:cNvSpPr txBox="1"/>
          <p:nvPr/>
        </p:nvSpPr>
        <p:spPr>
          <a:xfrm>
            <a:off x="1760204" y="5408499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          Bass 1                                                      Bass 2</a:t>
            </a:r>
          </a:p>
          <a:p>
            <a:r>
              <a:rPr lang="de-DE" sz="1400" dirty="0"/>
              <a:t>langsam          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r>
              <a:rPr lang="de-DE" sz="1400" dirty="0"/>
              <a:t>   </a:t>
            </a:r>
          </a:p>
          <a:p>
            <a:r>
              <a:rPr lang="de-DE" sz="1400" dirty="0"/>
              <a:t>schnell          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          </a:t>
            </a:r>
            <a:r>
              <a:rPr lang="de-DE" sz="1400" dirty="0" err="1"/>
              <a:t>schnell</a:t>
            </a:r>
            <a:endParaRPr lang="de-DE" sz="1400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8315B1-ED8B-4EA1-A876-EBC14C354C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7858" r="74930" b="32470"/>
          <a:stretch/>
        </p:blipFill>
        <p:spPr>
          <a:xfrm rot="60000">
            <a:off x="6601900" y="2347832"/>
            <a:ext cx="2236244" cy="222772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5E5400E-B816-4313-B429-307E3B2D8CD4}"/>
              </a:ext>
            </a:extLst>
          </p:cNvPr>
          <p:cNvSpPr/>
          <p:nvPr/>
        </p:nvSpPr>
        <p:spPr>
          <a:xfrm>
            <a:off x="4501372" y="495394"/>
            <a:ext cx="1448166" cy="1725292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B952619-9ECD-4E2C-A5FF-78D973E5388E}"/>
              </a:ext>
            </a:extLst>
          </p:cNvPr>
          <p:cNvSpPr/>
          <p:nvPr/>
        </p:nvSpPr>
        <p:spPr>
          <a:xfrm>
            <a:off x="2690916" y="2559598"/>
            <a:ext cx="2439224" cy="1799946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E006C0B-2AB3-4AC1-99D7-0E61840E0DA1}"/>
              </a:ext>
            </a:extLst>
          </p:cNvPr>
          <p:cNvSpPr/>
          <p:nvPr/>
        </p:nvSpPr>
        <p:spPr>
          <a:xfrm>
            <a:off x="8060100" y="2559597"/>
            <a:ext cx="797314" cy="2035299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15BA5A-0B6C-4F89-BD18-6E3A6C5BCE57}"/>
              </a:ext>
            </a:extLst>
          </p:cNvPr>
          <p:cNvSpPr/>
          <p:nvPr/>
        </p:nvSpPr>
        <p:spPr>
          <a:xfrm>
            <a:off x="8857414" y="425563"/>
            <a:ext cx="1236612" cy="2035298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34BB1F6-3514-4A72-9C93-6A2E484D4AE4}"/>
              </a:ext>
            </a:extLst>
          </p:cNvPr>
          <p:cNvSpPr/>
          <p:nvPr/>
        </p:nvSpPr>
        <p:spPr>
          <a:xfrm>
            <a:off x="7063374" y="2559597"/>
            <a:ext cx="996725" cy="2026272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80FF78D-1FBB-4909-8585-B4E7D2E188D1}"/>
              </a:ext>
            </a:extLst>
          </p:cNvPr>
          <p:cNvSpPr/>
          <p:nvPr/>
        </p:nvSpPr>
        <p:spPr>
          <a:xfrm>
            <a:off x="2125683" y="2498457"/>
            <a:ext cx="565232" cy="18610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B899161-9D77-4EEF-898C-6F8A3ED3A0F8}"/>
              </a:ext>
            </a:extLst>
          </p:cNvPr>
          <p:cNvSpPr/>
          <p:nvPr/>
        </p:nvSpPr>
        <p:spPr>
          <a:xfrm>
            <a:off x="10094025" y="467400"/>
            <a:ext cx="748145" cy="203105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1F184FB-4F49-46BB-85F3-1D375438F27D}"/>
              </a:ext>
            </a:extLst>
          </p:cNvPr>
          <p:cNvSpPr/>
          <p:nvPr/>
        </p:nvSpPr>
        <p:spPr>
          <a:xfrm>
            <a:off x="7005518" y="456025"/>
            <a:ext cx="1398462" cy="2004835"/>
          </a:xfrm>
          <a:prstGeom prst="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659CE7C-DFB8-4A92-9867-7529EBA4972C}"/>
              </a:ext>
            </a:extLst>
          </p:cNvPr>
          <p:cNvSpPr/>
          <p:nvPr/>
        </p:nvSpPr>
        <p:spPr>
          <a:xfrm>
            <a:off x="5212091" y="2490090"/>
            <a:ext cx="1059125" cy="1880830"/>
          </a:xfrm>
          <a:prstGeom prst="rect">
            <a:avLst/>
          </a:prstGeom>
          <a:solidFill>
            <a:srgbClr val="C1CDDF">
              <a:alpha val="1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3073E8-5300-4899-929E-A49634616DD8}"/>
              </a:ext>
            </a:extLst>
          </p:cNvPr>
          <p:cNvSpPr txBox="1"/>
          <p:nvPr/>
        </p:nvSpPr>
        <p:spPr>
          <a:xfrm>
            <a:off x="576386" y="653594"/>
            <a:ext cx="2451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</a:t>
            </a:r>
            <a:r>
              <a:rPr lang="de-DE" sz="1400" dirty="0"/>
              <a:t>: V. Stufe, Dominante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0DAB9F0-4C7A-4A32-BF72-1FE5FA0097E0}"/>
              </a:ext>
            </a:extLst>
          </p:cNvPr>
          <p:cNvSpPr/>
          <p:nvPr/>
        </p:nvSpPr>
        <p:spPr>
          <a:xfrm>
            <a:off x="576385" y="678241"/>
            <a:ext cx="495227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44D0621-6A6D-4D8E-A9BC-0A839750EC36}"/>
              </a:ext>
            </a:extLst>
          </p:cNvPr>
          <p:cNvSpPr txBox="1"/>
          <p:nvPr/>
        </p:nvSpPr>
        <p:spPr>
          <a:xfrm>
            <a:off x="551670" y="1407923"/>
            <a:ext cx="277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d-f-a</a:t>
            </a:r>
            <a:r>
              <a:rPr lang="de-DE" sz="1400" dirty="0"/>
              <a:t>: VI. Stufe, </a:t>
            </a:r>
            <a:r>
              <a:rPr lang="de-DE" sz="1400" dirty="0" err="1"/>
              <a:t>subdominantisch</a:t>
            </a:r>
            <a:endParaRPr lang="de-DE" sz="1400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069A819-07DA-412E-B10B-A18F8F89F48F}"/>
              </a:ext>
            </a:extLst>
          </p:cNvPr>
          <p:cNvSpPr/>
          <p:nvPr/>
        </p:nvSpPr>
        <p:spPr>
          <a:xfrm>
            <a:off x="551669" y="1457216"/>
            <a:ext cx="565232" cy="30777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9B1659-B5FE-4578-A5EC-2560F46FBEFA}"/>
              </a:ext>
            </a:extLst>
          </p:cNvPr>
          <p:cNvSpPr txBox="1"/>
          <p:nvPr/>
        </p:nvSpPr>
        <p:spPr>
          <a:xfrm>
            <a:off x="9063831" y="3737944"/>
            <a:ext cx="2772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des-f-</a:t>
            </a:r>
            <a:r>
              <a:rPr lang="de-DE" sz="1400" i="1" dirty="0" err="1"/>
              <a:t>as</a:t>
            </a:r>
            <a:r>
              <a:rPr lang="de-DE" sz="1400" dirty="0"/>
              <a:t>: tiefalterierte VI. Stufe, </a:t>
            </a:r>
            <a:r>
              <a:rPr lang="de-DE" sz="1400" dirty="0" err="1"/>
              <a:t>subdominantisch</a:t>
            </a:r>
            <a:endParaRPr lang="de-DE" sz="1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EF4C03-81D0-4E57-874A-F1C52DD8344E}"/>
              </a:ext>
            </a:extLst>
          </p:cNvPr>
          <p:cNvSpPr txBox="1"/>
          <p:nvPr/>
        </p:nvSpPr>
        <p:spPr>
          <a:xfrm>
            <a:off x="9107970" y="3198847"/>
            <a:ext cx="2562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/>
              <a:t>as</a:t>
            </a:r>
            <a:r>
              <a:rPr lang="de-DE" sz="1400" i="1" dirty="0"/>
              <a:t>-c(-es): </a:t>
            </a:r>
            <a:r>
              <a:rPr lang="de-DE" sz="1400" dirty="0"/>
              <a:t>Dominante zu </a:t>
            </a:r>
            <a:r>
              <a:rPr lang="de-DE" sz="1400" i="1" dirty="0"/>
              <a:t>des-f-</a:t>
            </a:r>
            <a:r>
              <a:rPr lang="de-DE" sz="1400" i="1" dirty="0" err="1"/>
              <a:t>as</a:t>
            </a:r>
            <a:endParaRPr lang="de-DE" sz="1400" i="1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FD69C9B-1909-4AC6-B80A-BF9F45D6058C}"/>
              </a:ext>
            </a:extLst>
          </p:cNvPr>
          <p:cNvSpPr/>
          <p:nvPr/>
        </p:nvSpPr>
        <p:spPr>
          <a:xfrm>
            <a:off x="9084730" y="3750637"/>
            <a:ext cx="699231" cy="271889"/>
          </a:xfrm>
          <a:prstGeom prst="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24F8211-3D44-4CDC-8DEE-67D458B5D7E0}"/>
              </a:ext>
            </a:extLst>
          </p:cNvPr>
          <p:cNvSpPr txBox="1"/>
          <p:nvPr/>
        </p:nvSpPr>
        <p:spPr>
          <a:xfrm>
            <a:off x="9084730" y="4447751"/>
            <a:ext cx="1970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g-h(-d): </a:t>
            </a:r>
            <a:r>
              <a:rPr lang="de-DE" sz="1400" dirty="0"/>
              <a:t>Dominante zur Dominante C-Dur, „Wechseldominante“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E8056D34-25BE-47F2-ABF5-03B85395C922}"/>
              </a:ext>
            </a:extLst>
          </p:cNvPr>
          <p:cNvSpPr/>
          <p:nvPr/>
        </p:nvSpPr>
        <p:spPr>
          <a:xfrm>
            <a:off x="9107970" y="4500343"/>
            <a:ext cx="582295" cy="238365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3613E81-BF94-4B16-A171-E8EA978DC7B2}"/>
              </a:ext>
            </a:extLst>
          </p:cNvPr>
          <p:cNvSpPr/>
          <p:nvPr/>
        </p:nvSpPr>
        <p:spPr>
          <a:xfrm>
            <a:off x="9107970" y="3220776"/>
            <a:ext cx="615133" cy="307777"/>
          </a:xfrm>
          <a:prstGeom prst="rect">
            <a:avLst/>
          </a:prstGeom>
          <a:solidFill>
            <a:srgbClr val="C1CDDF">
              <a:alpha val="1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CP 086 So_waelz_ich_langs_T">
            <a:hlinkClick r:id="" action="ppaction://media"/>
            <a:extLst>
              <a:ext uri="{FF2B5EF4-FFF2-40B4-BE49-F238E27FC236}">
                <a16:creationId xmlns:a16="http://schemas.microsoft.com/office/drawing/2014/main" id="{CE454917-B759-4F70-B85F-3BA7FE426F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00" end="24233.4693"/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04843" y="5275952"/>
            <a:ext cx="609600" cy="609600"/>
          </a:xfrm>
          <a:prstGeom prst="rect">
            <a:avLst/>
          </a:prstGeom>
        </p:spPr>
      </p:pic>
      <p:pic>
        <p:nvPicPr>
          <p:cNvPr id="29" name="CP 086 So_waelz_ich_l_B1">
            <a:hlinkClick r:id="" action="ppaction://media"/>
            <a:extLst>
              <a:ext uri="{FF2B5EF4-FFF2-40B4-BE49-F238E27FC236}">
                <a16:creationId xmlns:a16="http://schemas.microsoft.com/office/drawing/2014/main" id="{9A509C22-D6F4-4FB5-BC00-A4711B635F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000" end="24050.6122"/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9938" y="5275952"/>
            <a:ext cx="609600" cy="609600"/>
          </a:xfrm>
          <a:prstGeom prst="rect">
            <a:avLst/>
          </a:prstGeom>
        </p:spPr>
      </p:pic>
      <p:pic>
        <p:nvPicPr>
          <p:cNvPr id="30" name="CP 086 So_waelz_ich_l_B2">
            <a:hlinkClick r:id="" action="ppaction://media"/>
            <a:extLst>
              <a:ext uri="{FF2B5EF4-FFF2-40B4-BE49-F238E27FC236}">
                <a16:creationId xmlns:a16="http://schemas.microsoft.com/office/drawing/2014/main" id="{9994F33F-82F3-4434-A61B-2BBC17B509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2000" end="24233.4693"/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0099" y="5255660"/>
            <a:ext cx="609600" cy="609600"/>
          </a:xfrm>
          <a:prstGeom prst="rect">
            <a:avLst/>
          </a:prstGeom>
        </p:spPr>
      </p:pic>
      <p:pic>
        <p:nvPicPr>
          <p:cNvPr id="31" name="CP 086 So_waelz_ich_T">
            <a:hlinkClick r:id="" action="ppaction://media"/>
            <a:extLst>
              <a:ext uri="{FF2B5EF4-FFF2-40B4-BE49-F238E27FC236}">
                <a16:creationId xmlns:a16="http://schemas.microsoft.com/office/drawing/2014/main" id="{2410E298-EE3E-438E-9191-83E1A1DAF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9200" end="16790.2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28208" y="5905845"/>
            <a:ext cx="609600" cy="609600"/>
          </a:xfrm>
          <a:prstGeom prst="rect">
            <a:avLst/>
          </a:prstGeom>
        </p:spPr>
      </p:pic>
      <p:pic>
        <p:nvPicPr>
          <p:cNvPr id="32" name="CP 086 So_waelz_ich_B1">
            <a:hlinkClick r:id="" action="ppaction://media"/>
            <a:extLst>
              <a:ext uri="{FF2B5EF4-FFF2-40B4-BE49-F238E27FC236}">
                <a16:creationId xmlns:a16="http://schemas.microsoft.com/office/drawing/2014/main" id="{17385D53-597C-41AD-830E-285F238AD0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9200" end="16685.71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8369" y="5868171"/>
            <a:ext cx="609600" cy="609600"/>
          </a:xfrm>
          <a:prstGeom prst="rect">
            <a:avLst/>
          </a:prstGeom>
        </p:spPr>
      </p:pic>
      <p:pic>
        <p:nvPicPr>
          <p:cNvPr id="33" name="CP 086 So_waelz_ich_B2">
            <a:hlinkClick r:id="" action="ppaction://media"/>
            <a:extLst>
              <a:ext uri="{FF2B5EF4-FFF2-40B4-BE49-F238E27FC236}">
                <a16:creationId xmlns:a16="http://schemas.microsoft.com/office/drawing/2014/main" id="{F30B59CF-890F-4A3A-9C18-5F5578A09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9200" end="16790.2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52614" y="5885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5" grpId="0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CFFD7FC-287F-486D-9B42-C896809EB8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38190" r="53535" b="33587"/>
          <a:stretch/>
        </p:blipFill>
        <p:spPr>
          <a:xfrm>
            <a:off x="1934624" y="699749"/>
            <a:ext cx="2116042" cy="1759120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416AFB4-34C7-4E0F-A9FA-87AF64D47A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1" t="5312" r="4538" b="34196"/>
          <a:stretch/>
        </p:blipFill>
        <p:spPr>
          <a:xfrm>
            <a:off x="4203900" y="441634"/>
            <a:ext cx="3784200" cy="3768591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D3D693-3A78-4DE4-950A-69E7C9F2DB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5856" r="53535" b="3318"/>
          <a:stretch/>
        </p:blipFill>
        <p:spPr>
          <a:xfrm>
            <a:off x="266465" y="2440017"/>
            <a:ext cx="3784201" cy="1920449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34DFF3-B134-4231-87FB-207EC3CF5D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1" t="66640" r="4538" b="2858"/>
          <a:stretch/>
        </p:blipFill>
        <p:spPr>
          <a:xfrm>
            <a:off x="7988100" y="2478201"/>
            <a:ext cx="3786937" cy="190159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8413EA6-4E56-42FE-BC11-7E6242E5D8A2}"/>
              </a:ext>
            </a:extLst>
          </p:cNvPr>
          <p:cNvSpPr/>
          <p:nvPr/>
        </p:nvSpPr>
        <p:spPr>
          <a:xfrm>
            <a:off x="1934624" y="680897"/>
            <a:ext cx="2116042" cy="1740268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D8B2580-2522-40D3-B09A-29015752FB6C}"/>
              </a:ext>
            </a:extLst>
          </p:cNvPr>
          <p:cNvSpPr/>
          <p:nvPr/>
        </p:nvSpPr>
        <p:spPr>
          <a:xfrm>
            <a:off x="590733" y="2522354"/>
            <a:ext cx="1487449" cy="1740268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74610B-0C54-486C-95A0-EBCD6A597A0D}"/>
              </a:ext>
            </a:extLst>
          </p:cNvPr>
          <p:cNvSpPr/>
          <p:nvPr/>
        </p:nvSpPr>
        <p:spPr>
          <a:xfrm>
            <a:off x="4545216" y="699749"/>
            <a:ext cx="1173609" cy="1740268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4B8C2F-549C-4D35-A9E8-C4CA8AA47C04}"/>
              </a:ext>
            </a:extLst>
          </p:cNvPr>
          <p:cNvSpPr/>
          <p:nvPr/>
        </p:nvSpPr>
        <p:spPr>
          <a:xfrm>
            <a:off x="5891510" y="2501841"/>
            <a:ext cx="2116042" cy="1740268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025AFB7-C690-40F1-A4E5-93441B1294AD}"/>
              </a:ext>
            </a:extLst>
          </p:cNvPr>
          <p:cNvSpPr/>
          <p:nvPr/>
        </p:nvSpPr>
        <p:spPr>
          <a:xfrm>
            <a:off x="10221622" y="2522354"/>
            <a:ext cx="1563091" cy="1740268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47010CB-69B1-4E92-AF26-202CB7C2A635}"/>
              </a:ext>
            </a:extLst>
          </p:cNvPr>
          <p:cNvSpPr/>
          <p:nvPr/>
        </p:nvSpPr>
        <p:spPr>
          <a:xfrm>
            <a:off x="2078182" y="2522354"/>
            <a:ext cx="1811716" cy="1725292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8BC8288-1243-495B-8387-877BDF0A3231}"/>
              </a:ext>
            </a:extLst>
          </p:cNvPr>
          <p:cNvSpPr/>
          <p:nvPr/>
        </p:nvSpPr>
        <p:spPr>
          <a:xfrm>
            <a:off x="8380778" y="2562232"/>
            <a:ext cx="1840844" cy="1725292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0C4EB43-8723-4B27-BC88-3AFCC318AAC5}"/>
              </a:ext>
            </a:extLst>
          </p:cNvPr>
          <p:cNvSpPr/>
          <p:nvPr/>
        </p:nvSpPr>
        <p:spPr>
          <a:xfrm>
            <a:off x="5736766" y="680897"/>
            <a:ext cx="1055919" cy="1755265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2E86B70-CE70-45CF-9A83-BC9BF4E25AF7}"/>
              </a:ext>
            </a:extLst>
          </p:cNvPr>
          <p:cNvSpPr/>
          <p:nvPr/>
        </p:nvSpPr>
        <p:spPr>
          <a:xfrm>
            <a:off x="4667639" y="2623370"/>
            <a:ext cx="1173609" cy="1639252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6B9D6E3-768C-486D-84E2-5FD6603600E4}"/>
              </a:ext>
            </a:extLst>
          </p:cNvPr>
          <p:cNvSpPr/>
          <p:nvPr/>
        </p:nvSpPr>
        <p:spPr>
          <a:xfrm>
            <a:off x="6810626" y="680897"/>
            <a:ext cx="1195415" cy="1725292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6026428-6374-4032-AA6B-3CED6F493CA4}"/>
              </a:ext>
            </a:extLst>
          </p:cNvPr>
          <p:cNvSpPr txBox="1"/>
          <p:nvPr/>
        </p:nvSpPr>
        <p:spPr>
          <a:xfrm>
            <a:off x="1334457" y="5406649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          Bass 1                                                      Bass 2</a:t>
            </a:r>
          </a:p>
          <a:p>
            <a:r>
              <a:rPr lang="de-DE" sz="1400" dirty="0"/>
              <a:t>langsam          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r>
              <a:rPr lang="de-DE" sz="1400" dirty="0"/>
              <a:t>   </a:t>
            </a:r>
          </a:p>
          <a:p>
            <a:r>
              <a:rPr lang="de-DE" sz="1400" dirty="0"/>
              <a:t>schnell          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          </a:t>
            </a:r>
            <a:r>
              <a:rPr lang="de-DE" sz="1400" dirty="0" err="1"/>
              <a:t>schnell</a:t>
            </a:r>
            <a:endParaRPr lang="de-DE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FD5B8E2-00BF-4BC8-BD94-73A868F6BD04}"/>
              </a:ext>
            </a:extLst>
          </p:cNvPr>
          <p:cNvSpPr txBox="1"/>
          <p:nvPr/>
        </p:nvSpPr>
        <p:spPr>
          <a:xfrm>
            <a:off x="304951" y="666048"/>
            <a:ext cx="197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  <a:r>
              <a:rPr lang="de-DE" sz="1400" dirty="0"/>
              <a:t>: I. Stufe, Tonika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35F83-8AF1-4380-B781-08789D21885B}"/>
              </a:ext>
            </a:extLst>
          </p:cNvPr>
          <p:cNvSpPr txBox="1"/>
          <p:nvPr/>
        </p:nvSpPr>
        <p:spPr>
          <a:xfrm>
            <a:off x="331540" y="1290853"/>
            <a:ext cx="1714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c-e-g-b</a:t>
            </a:r>
            <a:r>
              <a:rPr lang="de-DE" sz="1400" dirty="0"/>
              <a:t>: V. Stufe, Dominante (Septakkord)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A1C1803-3E94-4AF4-8F08-ED39A660BFC0}"/>
              </a:ext>
            </a:extLst>
          </p:cNvPr>
          <p:cNvSpPr txBox="1"/>
          <p:nvPr/>
        </p:nvSpPr>
        <p:spPr>
          <a:xfrm>
            <a:off x="8663710" y="680897"/>
            <a:ext cx="171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  <a:r>
              <a:rPr lang="de-DE" sz="1400" dirty="0"/>
              <a:t>: IV. Stufe, Subdominante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6ED600-D0AB-4896-93F5-5581F5C25562}"/>
              </a:ext>
            </a:extLst>
          </p:cNvPr>
          <p:cNvSpPr txBox="1"/>
          <p:nvPr/>
        </p:nvSpPr>
        <p:spPr>
          <a:xfrm>
            <a:off x="8663710" y="1506297"/>
            <a:ext cx="171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g-b-d</a:t>
            </a:r>
            <a:r>
              <a:rPr lang="de-DE" sz="1400" dirty="0"/>
              <a:t>: II. Stufe, </a:t>
            </a:r>
            <a:r>
              <a:rPr lang="de-DE" sz="1400" dirty="0" err="1"/>
              <a:t>subdominantisch</a:t>
            </a:r>
            <a:endParaRPr lang="de-DE" sz="140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0F6A2B2-E7BA-42E0-988A-216E510E0B73}"/>
              </a:ext>
            </a:extLst>
          </p:cNvPr>
          <p:cNvSpPr/>
          <p:nvPr/>
        </p:nvSpPr>
        <p:spPr>
          <a:xfrm>
            <a:off x="8645769" y="1475244"/>
            <a:ext cx="615648" cy="353556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58E1338-9317-4A91-848E-AB4A882DE081}"/>
              </a:ext>
            </a:extLst>
          </p:cNvPr>
          <p:cNvSpPr/>
          <p:nvPr/>
        </p:nvSpPr>
        <p:spPr>
          <a:xfrm>
            <a:off x="8602997" y="620210"/>
            <a:ext cx="615648" cy="353556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FC509B0-1EF8-4BA9-B970-060CE117AB74}"/>
              </a:ext>
            </a:extLst>
          </p:cNvPr>
          <p:cNvSpPr/>
          <p:nvPr/>
        </p:nvSpPr>
        <p:spPr>
          <a:xfrm>
            <a:off x="331540" y="684900"/>
            <a:ext cx="476261" cy="30777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3426404-594C-497D-A9E6-9E909D444152}"/>
              </a:ext>
            </a:extLst>
          </p:cNvPr>
          <p:cNvSpPr/>
          <p:nvPr/>
        </p:nvSpPr>
        <p:spPr>
          <a:xfrm>
            <a:off x="386269" y="1321355"/>
            <a:ext cx="584375" cy="30777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CP 086 So_waelz_ich_langs_T">
            <a:hlinkClick r:id="" action="ppaction://media"/>
            <a:extLst>
              <a:ext uri="{FF2B5EF4-FFF2-40B4-BE49-F238E27FC236}">
                <a16:creationId xmlns:a16="http://schemas.microsoft.com/office/drawing/2014/main" id="{2BC502B0-79E6-4116-BF3B-4BA3B6D60C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4447" y="5252090"/>
            <a:ext cx="609600" cy="609600"/>
          </a:xfrm>
          <a:prstGeom prst="rect">
            <a:avLst/>
          </a:prstGeom>
        </p:spPr>
      </p:pic>
      <p:pic>
        <p:nvPicPr>
          <p:cNvPr id="27" name="CP 086 So_waelz_ich_l_B1">
            <a:hlinkClick r:id="" action="ppaction://media"/>
            <a:extLst>
              <a:ext uri="{FF2B5EF4-FFF2-40B4-BE49-F238E27FC236}">
                <a16:creationId xmlns:a16="http://schemas.microsoft.com/office/drawing/2014/main" id="{F7B6AFE4-BB3F-4DE6-BFEF-1CE9839ECD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8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9643" y="5252090"/>
            <a:ext cx="609600" cy="609600"/>
          </a:xfrm>
          <a:prstGeom prst="rect">
            <a:avLst/>
          </a:prstGeom>
        </p:spPr>
      </p:pic>
      <p:pic>
        <p:nvPicPr>
          <p:cNvPr id="28" name="CP 086 So_waelz_ich_l_B2">
            <a:hlinkClick r:id="" action="ppaction://media"/>
            <a:extLst>
              <a:ext uri="{FF2B5EF4-FFF2-40B4-BE49-F238E27FC236}">
                <a16:creationId xmlns:a16="http://schemas.microsoft.com/office/drawing/2014/main" id="{E85E1AA8-49EB-4C33-A9D9-D4BE8156E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8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97602" y="5271422"/>
            <a:ext cx="609600" cy="609600"/>
          </a:xfrm>
          <a:prstGeom prst="rect">
            <a:avLst/>
          </a:prstGeom>
        </p:spPr>
      </p:pic>
      <p:pic>
        <p:nvPicPr>
          <p:cNvPr id="29" name="CP 086 So_waelz_ich_T">
            <a:hlinkClick r:id="" action="ppaction://media"/>
            <a:extLst>
              <a:ext uri="{FF2B5EF4-FFF2-40B4-BE49-F238E27FC236}">
                <a16:creationId xmlns:a16="http://schemas.microsoft.com/office/drawing/2014/main" id="{5183CAEB-B40E-4452-B1A4-1BE4F909B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02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3882" y="5891797"/>
            <a:ext cx="609600" cy="609600"/>
          </a:xfrm>
          <a:prstGeom prst="rect">
            <a:avLst/>
          </a:prstGeom>
        </p:spPr>
      </p:pic>
      <p:pic>
        <p:nvPicPr>
          <p:cNvPr id="30" name="CP 086 So_waelz_ich_B1">
            <a:hlinkClick r:id="" action="ppaction://media"/>
            <a:extLst>
              <a:ext uri="{FF2B5EF4-FFF2-40B4-BE49-F238E27FC236}">
                <a16:creationId xmlns:a16="http://schemas.microsoft.com/office/drawing/2014/main" id="{C6F59960-4E83-4828-A646-B9BED9D2F4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02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31648" y="5905715"/>
            <a:ext cx="609600" cy="609600"/>
          </a:xfrm>
          <a:prstGeom prst="rect">
            <a:avLst/>
          </a:prstGeom>
        </p:spPr>
      </p:pic>
      <p:pic>
        <p:nvPicPr>
          <p:cNvPr id="31" name="CP 086 So_waelz_ich_B2">
            <a:hlinkClick r:id="" action="ppaction://media"/>
            <a:extLst>
              <a:ext uri="{FF2B5EF4-FFF2-40B4-BE49-F238E27FC236}">
                <a16:creationId xmlns:a16="http://schemas.microsoft.com/office/drawing/2014/main" id="{E420B625-E82B-4007-A7D8-4B8B6BBC6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02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1221" y="5891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Microsoft Office PowerPoint</Application>
  <PresentationFormat>Breitbild</PresentationFormat>
  <Paragraphs>71</Paragraphs>
  <Slides>9</Slides>
  <Notes>0</Notes>
  <HiddenSlides>0</HiddenSlides>
  <MMClips>40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Berner Singstudenten</vt:lpstr>
      <vt:lpstr>„Whiskey in the Jar“, ein neuer Cantus im FS 2020</vt:lpstr>
      <vt:lpstr>PowerPoint-Präsentation</vt:lpstr>
      <vt:lpstr>PowerPoint-Präsentation</vt:lpstr>
      <vt:lpstr>PowerPoint-Präsentation</vt:lpstr>
      <vt:lpstr>Cantus 86, Genialisch Treiben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Berner Singstudenten</dc:title>
  <dc:creator>Andreas</dc:creator>
  <cp:lastModifiedBy>Andreas</cp:lastModifiedBy>
  <cp:revision>41</cp:revision>
  <dcterms:created xsi:type="dcterms:W3CDTF">2020-05-14T11:10:02Z</dcterms:created>
  <dcterms:modified xsi:type="dcterms:W3CDTF">2020-05-18T16:36:44Z</dcterms:modified>
</cp:coreProperties>
</file>