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58" r:id="rId6"/>
    <p:sldId id="262" r:id="rId7"/>
    <p:sldId id="263" r:id="rId8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8AB0"/>
    <a:srgbClr val="CC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4" y="28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AAD52A-8E2E-4138-95A0-A9F896313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C470E2B-F37A-4EF2-AD92-1AADE5614F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01F055-B32E-42D7-8DAC-5DE969E78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5557-9511-4C4A-9092-2AF0483AF9A8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1D6D36-DBD5-4E81-BD82-687168447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5A6ECF-2894-418F-9E1C-42AAB573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91E9-2C22-43BE-AF54-3A099EC1CE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8258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A0BD3-2654-4413-BBD8-B50ADA4E1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A08A643-C981-4A66-8DC6-3F1E28497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62D985-1F65-4946-8A25-3070F2468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5557-9511-4C4A-9092-2AF0483AF9A8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C91624-B65E-4EF0-A07E-C2D84A39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4E6746-89ED-4606-BA27-526E54D7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91E9-2C22-43BE-AF54-3A099EC1CE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9427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7F9CE3B-63EA-4280-8B29-0FF03133C4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B149993-A2EA-4569-998A-42768D361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419867-6CB0-4802-A2D7-3D6A97A82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5557-9511-4C4A-9092-2AF0483AF9A8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2F8AA1-2F94-4DBA-9F54-107AB15DC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519B03-FBFD-4337-ADF0-AAE83A034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91E9-2C22-43BE-AF54-3A099EC1CE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700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99B421-263F-4715-BFD7-C23DD5BAC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D66554-12A1-4749-91E4-5549CDA9F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6FF888-7A3E-4724-B737-FFA584525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5557-9511-4C4A-9092-2AF0483AF9A8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F7EF78-3CEF-4E41-8487-6222EDE01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EA1615-CF13-4C22-8114-FF36FD39E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91E9-2C22-43BE-AF54-3A099EC1CE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1775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54A4F8-F917-417D-81B3-40AB215A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0E3656-4EA0-4CF8-8369-1616619EA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B34049-C3C5-4E86-8006-519007DA4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5557-9511-4C4A-9092-2AF0483AF9A8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F9F2BD-D46F-468C-B22E-95984BB40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19D203-F5A7-4E64-AA86-DB34CFF3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91E9-2C22-43BE-AF54-3A099EC1CE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0270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52F288-326A-4928-906D-8C639E1C8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3899D5-172D-49E6-9E56-3B4E40828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91659D6-D73F-4BC0-8C22-920B2AA64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692E10-6AD5-4A3A-8F0F-B06EB5267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5557-9511-4C4A-9092-2AF0483AF9A8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4677C70-8E1D-4E7C-8F31-910BDFACF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E529D6D-31B4-4700-8417-DAE5E94FA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91E9-2C22-43BE-AF54-3A099EC1CE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4762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8C4E4-4810-4156-863A-0235A59D1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5D8ADC4-9940-49C6-B9E9-9DAC11456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2BA644-5946-41F8-AFDB-8F2B543D7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9B19B19-A617-40AB-BAA1-0E985C338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3B2E92E-74EE-4CF4-8D7F-1E4F17F7EB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3ACEFB5-3D28-46C7-B054-843714A92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5557-9511-4C4A-9092-2AF0483AF9A8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AEB635F-4FD3-416E-A07D-DD56CADB0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6FF24F7-A721-446E-8AA4-4F0052C38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91E9-2C22-43BE-AF54-3A099EC1CE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520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065502-F089-438D-90E2-33DC55F07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8B9B1C3-0932-4BD0-BE40-571AEC750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5557-9511-4C4A-9092-2AF0483AF9A8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A48A91F-37D1-425A-8245-7BB37CF49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2A93A6E-F1CC-49FF-AFB0-D4F4DC1D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91E9-2C22-43BE-AF54-3A099EC1CE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5735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6E4CAF2-B975-4ED9-8093-C9A384CAE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5557-9511-4C4A-9092-2AF0483AF9A8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D80179E-77A9-4F9F-8893-B3176BE36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1F3364-6FF2-459A-9239-8E169189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91E9-2C22-43BE-AF54-3A099EC1CE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615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33D07-025E-4A48-ADCE-7EF5C52D5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0E8161-5B1C-4973-BA1A-CB00ED487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671293-71B5-4CDA-A128-D9AD95E68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EBF557A-F812-4141-B5D7-5E61F42C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5557-9511-4C4A-9092-2AF0483AF9A8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0CF30FD-5625-47FB-A970-81A1A5F53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0CBD6DC-14EA-4EA0-AA7F-AC94932D1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91E9-2C22-43BE-AF54-3A099EC1CE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84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17DA5B-275E-4CC7-863D-768C81E31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7B93A97-411D-4134-B7F0-79BE96AF0B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C32133-6A30-40E5-8101-D258741AC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6A66A20-C8B9-4761-B1FF-EA4ED8861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F5557-9511-4C4A-9092-2AF0483AF9A8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34A4345-F50A-4261-B314-259A75AE9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797E907-9E74-4C8F-B8DC-BDA5BE7E5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91E9-2C22-43BE-AF54-3A099EC1CE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4047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B92069A-F6E5-427B-B47D-201A4BAED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E64B8CC-3FE3-4508-A66E-413FBE8EB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BDE1F9-2531-4B6D-B0F2-A4899ED593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F5557-9511-4C4A-9092-2AF0483AF9A8}" type="datetimeFigureOut">
              <a:rPr lang="de-DE" smtClean="0"/>
              <a:t>18.05.2020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E1FDE0-015E-40A6-AF33-A43B33A30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0CC62C-DC34-451B-9E81-226D6E96F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191E9-2C22-43BE-AF54-3A099EC1CE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84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media" Target="../media/media6.mp3"/><Relationship Id="rId12" Type="http://schemas.openxmlformats.org/officeDocument/2006/relationships/image" Target="../media/image4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media" Target="../media/media5.mp3"/><Relationship Id="rId11" Type="http://schemas.openxmlformats.org/officeDocument/2006/relationships/image" Target="../media/image3.jpeg"/><Relationship Id="rId5" Type="http://schemas.microsoft.com/office/2007/relationships/media" Target="../media/media4.mp3"/><Relationship Id="rId10" Type="http://schemas.openxmlformats.org/officeDocument/2006/relationships/slideLayout" Target="../slideLayouts/slideLayout7.xml"/><Relationship Id="rId4" Type="http://schemas.microsoft.com/office/2007/relationships/media" Target="../media/media3.mp3"/><Relationship Id="rId9" Type="http://schemas.microsoft.com/office/2007/relationships/media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6.mp3"/><Relationship Id="rId12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media" Target="../media/media5.mp3"/><Relationship Id="rId11" Type="http://schemas.openxmlformats.org/officeDocument/2006/relationships/image" Target="../media/image4.jpeg"/><Relationship Id="rId5" Type="http://schemas.microsoft.com/office/2007/relationships/media" Target="../media/media4.mp3"/><Relationship Id="rId10" Type="http://schemas.openxmlformats.org/officeDocument/2006/relationships/slideLayout" Target="../slideLayouts/slideLayout7.xml"/><Relationship Id="rId4" Type="http://schemas.microsoft.com/office/2007/relationships/media" Target="../media/media3.mp3"/><Relationship Id="rId9" Type="http://schemas.microsoft.com/office/2007/relationships/media" Target="../media/media8.mp3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media" Target="../media/media6.mp3"/><Relationship Id="rId12" Type="http://schemas.openxmlformats.org/officeDocument/2006/relationships/image" Target="../media/image4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media" Target="../media/media5.mp3"/><Relationship Id="rId11" Type="http://schemas.openxmlformats.org/officeDocument/2006/relationships/image" Target="../media/image6.jpeg"/><Relationship Id="rId5" Type="http://schemas.microsoft.com/office/2007/relationships/media" Target="../media/media4.mp3"/><Relationship Id="rId10" Type="http://schemas.openxmlformats.org/officeDocument/2006/relationships/slideLayout" Target="../slideLayouts/slideLayout7.xml"/><Relationship Id="rId4" Type="http://schemas.microsoft.com/office/2007/relationships/media" Target="../media/media3.mp3"/><Relationship Id="rId9" Type="http://schemas.microsoft.com/office/2007/relationships/media" Target="../media/media8.mp3"/><Relationship Id="rId14" Type="http://schemas.openxmlformats.org/officeDocument/2006/relationships/hyperlink" Target="https://www.youtube.com/watch?v=EUWb1jcmMnk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15.mp3"/><Relationship Id="rId3" Type="http://schemas.microsoft.com/office/2007/relationships/media" Target="../media/media10.mp3"/><Relationship Id="rId7" Type="http://schemas.microsoft.com/office/2007/relationships/media" Target="../media/media14.mp3"/><Relationship Id="rId12" Type="http://schemas.openxmlformats.org/officeDocument/2006/relationships/image" Target="../media/image5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microsoft.com/office/2007/relationships/media" Target="../media/media13.mp3"/><Relationship Id="rId11" Type="http://schemas.openxmlformats.org/officeDocument/2006/relationships/image" Target="../media/image7.jpg"/><Relationship Id="rId5" Type="http://schemas.microsoft.com/office/2007/relationships/media" Target="../media/media12.mp3"/><Relationship Id="rId10" Type="http://schemas.openxmlformats.org/officeDocument/2006/relationships/slideLayout" Target="../slideLayouts/slideLayout7.xml"/><Relationship Id="rId4" Type="http://schemas.microsoft.com/office/2007/relationships/media" Target="../media/media11.mp3"/><Relationship Id="rId9" Type="http://schemas.microsoft.com/office/2007/relationships/media" Target="../media/media16.mp3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15.mp3"/><Relationship Id="rId3" Type="http://schemas.microsoft.com/office/2007/relationships/media" Target="../media/media10.mp3"/><Relationship Id="rId7" Type="http://schemas.microsoft.com/office/2007/relationships/media" Target="../media/media14.mp3"/><Relationship Id="rId12" Type="http://schemas.openxmlformats.org/officeDocument/2006/relationships/image" Target="../media/image5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microsoft.com/office/2007/relationships/media" Target="../media/media13.mp3"/><Relationship Id="rId11" Type="http://schemas.openxmlformats.org/officeDocument/2006/relationships/image" Target="../media/image7.jpg"/><Relationship Id="rId5" Type="http://schemas.microsoft.com/office/2007/relationships/media" Target="../media/media12.mp3"/><Relationship Id="rId10" Type="http://schemas.openxmlformats.org/officeDocument/2006/relationships/slideLayout" Target="../slideLayouts/slideLayout7.xml"/><Relationship Id="rId4" Type="http://schemas.microsoft.com/office/2007/relationships/media" Target="../media/media11.mp3"/><Relationship Id="rId9" Type="http://schemas.microsoft.com/office/2007/relationships/media" Target="../media/media16.mp3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15.mp3"/><Relationship Id="rId3" Type="http://schemas.microsoft.com/office/2007/relationships/media" Target="../media/media10.mp3"/><Relationship Id="rId7" Type="http://schemas.microsoft.com/office/2007/relationships/media" Target="../media/media14.mp3"/><Relationship Id="rId12" Type="http://schemas.openxmlformats.org/officeDocument/2006/relationships/image" Target="../media/image5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microsoft.com/office/2007/relationships/media" Target="../media/media13.mp3"/><Relationship Id="rId11" Type="http://schemas.openxmlformats.org/officeDocument/2006/relationships/image" Target="../media/image7.jpg"/><Relationship Id="rId5" Type="http://schemas.microsoft.com/office/2007/relationships/media" Target="../media/media12.mp3"/><Relationship Id="rId10" Type="http://schemas.openxmlformats.org/officeDocument/2006/relationships/slideLayout" Target="../slideLayouts/slideLayout7.xml"/><Relationship Id="rId4" Type="http://schemas.microsoft.com/office/2007/relationships/media" Target="../media/media11.mp3"/><Relationship Id="rId9" Type="http://schemas.microsoft.com/office/2007/relationships/media" Target="../media/media1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9D56C9-E9B9-41C7-BF57-95FCAF00E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8675" y="890478"/>
            <a:ext cx="7019925" cy="849312"/>
          </a:xfrm>
        </p:spPr>
        <p:txBody>
          <a:bodyPr>
            <a:normAutofit fontScale="90000"/>
          </a:bodyPr>
          <a:lstStyle/>
          <a:p>
            <a:r>
              <a:rPr lang="de-DE" dirty="0"/>
              <a:t>Berner Singstudenten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227C8AA-468E-4900-A568-60F009CD3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992" y="3815797"/>
            <a:ext cx="5783018" cy="2213884"/>
          </a:xfrm>
        </p:spPr>
        <p:txBody>
          <a:bodyPr>
            <a:normAutofit fontScale="77500" lnSpcReduction="20000"/>
          </a:bodyPr>
          <a:lstStyle/>
          <a:p>
            <a:r>
              <a:rPr lang="de-DE" sz="3200" dirty="0"/>
              <a:t>Einführung in Musiklehre</a:t>
            </a:r>
            <a:br>
              <a:rPr lang="de-DE" sz="3200" dirty="0"/>
            </a:br>
            <a:r>
              <a:rPr lang="de-DE" sz="3200" dirty="0"/>
              <a:t>und Notenkenntnis</a:t>
            </a:r>
          </a:p>
          <a:p>
            <a:r>
              <a:rPr lang="de-DE" sz="3200" dirty="0"/>
              <a:t>Einheit 16:</a:t>
            </a:r>
          </a:p>
          <a:p>
            <a:r>
              <a:rPr lang="de-DE" sz="3200" dirty="0"/>
              <a:t>noch ein neuer Cantus im FS 2020</a:t>
            </a:r>
          </a:p>
          <a:p>
            <a:r>
              <a:rPr lang="de-DE" sz="3200" dirty="0"/>
              <a:t>und Cantus 45 zu Analyse und Training</a:t>
            </a:r>
            <a:br>
              <a:rPr lang="de-DE" sz="3200" dirty="0"/>
            </a:br>
            <a:endParaRPr lang="de-DE" sz="3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D856E1-5C50-4042-9889-D60150C15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000">
            <a:off x="599288" y="2877386"/>
            <a:ext cx="10724159" cy="597740"/>
          </a:xfrm>
          <a:prstGeom prst="rect">
            <a:avLst/>
          </a:prstGeom>
        </p:spPr>
      </p:pic>
      <p:pic>
        <p:nvPicPr>
          <p:cNvPr id="11" name="Grafik 1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DBA99F7-CD3B-4ED2-9E14-5CBDFD4DD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75" y="1739790"/>
            <a:ext cx="1758085" cy="221388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21AD265-4816-4452-BBFA-36528E612A53}"/>
              </a:ext>
            </a:extLst>
          </p:cNvPr>
          <p:cNvSpPr txBox="1"/>
          <p:nvPr/>
        </p:nvSpPr>
        <p:spPr>
          <a:xfrm>
            <a:off x="7094650" y="5189539"/>
            <a:ext cx="421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Andreas Marti, FS 2020</a:t>
            </a:r>
          </a:p>
        </p:txBody>
      </p:sp>
    </p:spTree>
    <p:extLst>
      <p:ext uri="{BB962C8B-B14F-4D97-AF65-F5344CB8AC3E}">
        <p14:creationId xmlns:p14="http://schemas.microsoft.com/office/powerpoint/2010/main" val="1705688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CFC8F3E-BA4E-44C9-9844-0820AFD56B7B}"/>
              </a:ext>
            </a:extLst>
          </p:cNvPr>
          <p:cNvGrpSpPr/>
          <p:nvPr/>
        </p:nvGrpSpPr>
        <p:grpSpPr>
          <a:xfrm>
            <a:off x="635725" y="657499"/>
            <a:ext cx="9431384" cy="2294706"/>
            <a:chOff x="348342" y="648791"/>
            <a:chExt cx="9091436" cy="206828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9F38168-88A1-437D-A74E-DC5C18E82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2" t="22286" r="51078" b="59936"/>
            <a:stretch/>
          </p:blipFill>
          <p:spPr>
            <a:xfrm>
              <a:off x="6270174" y="844730"/>
              <a:ext cx="3169604" cy="1872341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2C7FB064-45CB-447E-823B-80383F7C7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1" t="3810" r="6720" b="77396"/>
            <a:stretch/>
          </p:blipFill>
          <p:spPr>
            <a:xfrm>
              <a:off x="348342" y="648791"/>
              <a:ext cx="6592390" cy="2016032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F52F129-500B-419B-A732-C6EFB3A6FCF1}"/>
              </a:ext>
            </a:extLst>
          </p:cNvPr>
          <p:cNvGrpSpPr/>
          <p:nvPr/>
        </p:nvGrpSpPr>
        <p:grpSpPr>
          <a:xfrm>
            <a:off x="1136170" y="5200149"/>
            <a:ext cx="8194923" cy="1216849"/>
            <a:chOff x="1136170" y="5200149"/>
            <a:chExt cx="8194923" cy="1216849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9A302E4D-5C5B-4E52-8B7C-0C8A44F5085B}"/>
                </a:ext>
              </a:extLst>
            </p:cNvPr>
            <p:cNvSpPr txBox="1"/>
            <p:nvPr/>
          </p:nvSpPr>
          <p:spPr>
            <a:xfrm>
              <a:off x="1136170" y="5208454"/>
              <a:ext cx="80834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Tenor 1                                            Tenor 2                                         Bass 1                                          Bass 2</a:t>
              </a:r>
            </a:p>
            <a:p>
              <a:r>
                <a:rPr lang="de-DE" sz="1400" dirty="0"/>
                <a:t>langsam                                           </a:t>
              </a:r>
              <a:r>
                <a:rPr lang="de-DE" sz="1400" dirty="0" err="1"/>
                <a:t>langsam</a:t>
              </a:r>
              <a:r>
                <a:rPr lang="de-DE" sz="1400" dirty="0"/>
                <a:t>                                       </a:t>
              </a:r>
              <a:r>
                <a:rPr lang="de-DE" sz="1400" dirty="0" err="1"/>
                <a:t>langsam</a:t>
              </a:r>
              <a:r>
                <a:rPr lang="de-DE" sz="1400" dirty="0"/>
                <a:t>                                      </a:t>
              </a:r>
              <a:r>
                <a:rPr lang="de-DE" sz="1400" dirty="0" err="1"/>
                <a:t>langsam</a:t>
              </a:r>
              <a:endParaRPr lang="de-DE" sz="1400" dirty="0"/>
            </a:p>
            <a:p>
              <a:endParaRPr lang="de-DE" sz="1400" dirty="0"/>
            </a:p>
            <a:p>
              <a:r>
                <a:rPr lang="de-DE" sz="1400" dirty="0"/>
                <a:t>schnell                                             </a:t>
              </a:r>
              <a:r>
                <a:rPr lang="de-DE" sz="1400" dirty="0" err="1"/>
                <a:t>schnell</a:t>
              </a:r>
              <a:r>
                <a:rPr lang="de-DE" sz="1400" dirty="0"/>
                <a:t>                                          </a:t>
              </a:r>
              <a:r>
                <a:rPr lang="de-DE" sz="1400" dirty="0" err="1"/>
                <a:t>schnell</a:t>
              </a:r>
              <a:r>
                <a:rPr lang="de-DE" sz="1400" dirty="0"/>
                <a:t>                                         schnell</a:t>
              </a:r>
            </a:p>
          </p:txBody>
        </p:sp>
        <p:pic>
          <p:nvPicPr>
            <p:cNvPr id="8" name="Molly Malone_langs_T1">
              <a:hlinkClick r:id="" action="ppaction://media"/>
              <a:extLst>
                <a:ext uri="{FF2B5EF4-FFF2-40B4-BE49-F238E27FC236}">
                  <a16:creationId xmlns:a16="http://schemas.microsoft.com/office/drawing/2014/main" id="{C1613D86-7999-4D82-BAE2-2371F3EA9D18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2">
                    <p14:trim end="32796.7346"/>
                  </p14:media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1938330" y="5200149"/>
              <a:ext cx="609600" cy="609600"/>
            </a:xfrm>
            <a:prstGeom prst="rect">
              <a:avLst/>
            </a:prstGeom>
          </p:spPr>
        </p:pic>
        <p:pic>
          <p:nvPicPr>
            <p:cNvPr id="9" name="Molly Malone_T1">
              <a:hlinkClick r:id="" action="ppaction://media"/>
              <a:extLst>
                <a:ext uri="{FF2B5EF4-FFF2-40B4-BE49-F238E27FC236}">
                  <a16:creationId xmlns:a16="http://schemas.microsoft.com/office/drawing/2014/main" id="{56CC1A66-8315-4669-AFFA-77F85E2688E9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3">
                    <p14:trim end="24806.5306"/>
                  </p14:media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2243130" y="5735170"/>
              <a:ext cx="609600" cy="609600"/>
            </a:xfrm>
            <a:prstGeom prst="rect">
              <a:avLst/>
            </a:prstGeom>
          </p:spPr>
        </p:pic>
        <p:pic>
          <p:nvPicPr>
            <p:cNvPr id="10" name="Molly Malone_langs_T2">
              <a:hlinkClick r:id="" action="ppaction://media"/>
              <a:extLst>
                <a:ext uri="{FF2B5EF4-FFF2-40B4-BE49-F238E27FC236}">
                  <a16:creationId xmlns:a16="http://schemas.microsoft.com/office/drawing/2014/main" id="{DA87D358-9DF2-44D9-8D93-194779372B37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4">
                    <p14:trim end="32796.7346"/>
                  </p14:media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4263518" y="5200149"/>
              <a:ext cx="609600" cy="609600"/>
            </a:xfrm>
            <a:prstGeom prst="rect">
              <a:avLst/>
            </a:prstGeom>
          </p:spPr>
        </p:pic>
        <p:pic>
          <p:nvPicPr>
            <p:cNvPr id="11" name="Molly Malone_T2">
              <a:hlinkClick r:id="" action="ppaction://media"/>
              <a:extLst>
                <a:ext uri="{FF2B5EF4-FFF2-40B4-BE49-F238E27FC236}">
                  <a16:creationId xmlns:a16="http://schemas.microsoft.com/office/drawing/2014/main" id="{718FF98B-D9A7-4FC6-9B9C-A2FB84E94593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5">
                    <p14:trim end="24806.5306"/>
                  </p14:media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4568318" y="5735170"/>
              <a:ext cx="609600" cy="609600"/>
            </a:xfrm>
            <a:prstGeom prst="rect">
              <a:avLst/>
            </a:prstGeom>
          </p:spPr>
        </p:pic>
        <p:pic>
          <p:nvPicPr>
            <p:cNvPr id="12" name="Molly Malone_langs_B1">
              <a:hlinkClick r:id="" action="ppaction://media"/>
              <a:extLst>
                <a:ext uri="{FF2B5EF4-FFF2-40B4-BE49-F238E27FC236}">
                  <a16:creationId xmlns:a16="http://schemas.microsoft.com/office/drawing/2014/main" id="{211D02B5-5BD6-4328-961E-CE68D1F31972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6">
                    <p14:trim end="32796.7346"/>
                  </p14:media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6283906" y="5200149"/>
              <a:ext cx="609600" cy="609600"/>
            </a:xfrm>
            <a:prstGeom prst="rect">
              <a:avLst/>
            </a:prstGeom>
          </p:spPr>
        </p:pic>
        <p:pic>
          <p:nvPicPr>
            <p:cNvPr id="13" name="Molly Malone_langs_B2">
              <a:hlinkClick r:id="" action="ppaction://media"/>
              <a:extLst>
                <a:ext uri="{FF2B5EF4-FFF2-40B4-BE49-F238E27FC236}">
                  <a16:creationId xmlns:a16="http://schemas.microsoft.com/office/drawing/2014/main" id="{818C3486-9612-4E06-9B11-A67D59B34DED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7">
                    <p14:trim end="32796.7346"/>
                  </p14:media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8416693" y="5200149"/>
              <a:ext cx="609600" cy="609600"/>
            </a:xfrm>
            <a:prstGeom prst="rect">
              <a:avLst/>
            </a:prstGeom>
          </p:spPr>
        </p:pic>
        <p:pic>
          <p:nvPicPr>
            <p:cNvPr id="14" name="Molly Malone_B1">
              <a:hlinkClick r:id="" action="ppaction://media"/>
              <a:extLst>
                <a:ext uri="{FF2B5EF4-FFF2-40B4-BE49-F238E27FC236}">
                  <a16:creationId xmlns:a16="http://schemas.microsoft.com/office/drawing/2014/main" id="{7E358121-2264-4F77-9928-80E44AD664A4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8">
                    <p14:trim end="24728.1632"/>
                  </p14:media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6588706" y="5735170"/>
              <a:ext cx="609600" cy="609600"/>
            </a:xfrm>
            <a:prstGeom prst="rect">
              <a:avLst/>
            </a:prstGeom>
          </p:spPr>
        </p:pic>
        <p:pic>
          <p:nvPicPr>
            <p:cNvPr id="15" name="Molly Malone_B2">
              <a:hlinkClick r:id="" action="ppaction://media"/>
              <a:extLst>
                <a:ext uri="{FF2B5EF4-FFF2-40B4-BE49-F238E27FC236}">
                  <a16:creationId xmlns:a16="http://schemas.microsoft.com/office/drawing/2014/main" id="{F108A1CC-77C0-4230-8D8F-DE2B19191A6E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9">
                    <p14:trim end="24806.5306"/>
                  </p14:media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8721493" y="5807398"/>
              <a:ext cx="609600" cy="609600"/>
            </a:xfrm>
            <a:prstGeom prst="rect">
              <a:avLst/>
            </a:prstGeom>
          </p:spPr>
        </p:pic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4112B8FE-4BE6-41D1-8232-E9BEDE3BDB49}"/>
              </a:ext>
            </a:extLst>
          </p:cNvPr>
          <p:cNvSpPr/>
          <p:nvPr/>
        </p:nvSpPr>
        <p:spPr>
          <a:xfrm>
            <a:off x="1959429" y="1149531"/>
            <a:ext cx="1001485" cy="1802674"/>
          </a:xfrm>
          <a:prstGeom prst="rect">
            <a:avLst/>
          </a:prstGeom>
          <a:solidFill>
            <a:schemeClr val="accent6">
              <a:lumMod val="60000"/>
              <a:lumOff val="4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9108990-A152-4360-B37A-AAADD281AB8D}"/>
              </a:ext>
            </a:extLst>
          </p:cNvPr>
          <p:cNvSpPr/>
          <p:nvPr/>
        </p:nvSpPr>
        <p:spPr>
          <a:xfrm>
            <a:off x="6430644" y="1172492"/>
            <a:ext cx="1001485" cy="1802674"/>
          </a:xfrm>
          <a:prstGeom prst="rect">
            <a:avLst/>
          </a:prstGeom>
          <a:solidFill>
            <a:schemeClr val="accent6">
              <a:lumMod val="60000"/>
              <a:lumOff val="4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9A870806-171F-463B-8788-7F738607A837}"/>
              </a:ext>
            </a:extLst>
          </p:cNvPr>
          <p:cNvSpPr/>
          <p:nvPr/>
        </p:nvSpPr>
        <p:spPr>
          <a:xfrm>
            <a:off x="3062923" y="1157836"/>
            <a:ext cx="1134608" cy="1802674"/>
          </a:xfrm>
          <a:prstGeom prst="rect">
            <a:avLst/>
          </a:prstGeom>
          <a:solidFill>
            <a:srgbClr val="7030A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D7A4249-233E-4310-8AF7-035D5FF2304B}"/>
              </a:ext>
            </a:extLst>
          </p:cNvPr>
          <p:cNvSpPr/>
          <p:nvPr/>
        </p:nvSpPr>
        <p:spPr>
          <a:xfrm>
            <a:off x="4369208" y="1151809"/>
            <a:ext cx="1001485" cy="1802674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14B9F631-9A51-4D01-BB34-9F28B683663F}"/>
              </a:ext>
            </a:extLst>
          </p:cNvPr>
          <p:cNvSpPr/>
          <p:nvPr/>
        </p:nvSpPr>
        <p:spPr>
          <a:xfrm>
            <a:off x="5413014" y="1149531"/>
            <a:ext cx="959164" cy="1802674"/>
          </a:xfrm>
          <a:prstGeom prst="rect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D9CEFF0-900C-49EE-A74D-AF4539D4E381}"/>
              </a:ext>
            </a:extLst>
          </p:cNvPr>
          <p:cNvSpPr/>
          <p:nvPr/>
        </p:nvSpPr>
        <p:spPr>
          <a:xfrm>
            <a:off x="9576492" y="1172492"/>
            <a:ext cx="764301" cy="1802674"/>
          </a:xfrm>
          <a:prstGeom prst="rect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538A899-CDDD-424A-B8A4-F61C2199DF74}"/>
              </a:ext>
            </a:extLst>
          </p:cNvPr>
          <p:cNvSpPr/>
          <p:nvPr/>
        </p:nvSpPr>
        <p:spPr>
          <a:xfrm>
            <a:off x="7515056" y="1157836"/>
            <a:ext cx="959164" cy="1802674"/>
          </a:xfrm>
          <a:prstGeom prst="rect">
            <a:avLst/>
          </a:prstGeom>
          <a:solidFill>
            <a:srgbClr val="FFCCFF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F6EFBDA-568A-4FFC-83DD-78728165F94D}"/>
              </a:ext>
            </a:extLst>
          </p:cNvPr>
          <p:cNvSpPr/>
          <p:nvPr/>
        </p:nvSpPr>
        <p:spPr>
          <a:xfrm>
            <a:off x="8576890" y="1172492"/>
            <a:ext cx="896932" cy="1802674"/>
          </a:xfrm>
          <a:prstGeom prst="rect">
            <a:avLst/>
          </a:prstGeom>
          <a:solidFill>
            <a:srgbClr val="CCFFFF">
              <a:alpha val="3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99D6E1D-C93E-41D1-A85C-92CB93414DE3}"/>
              </a:ext>
            </a:extLst>
          </p:cNvPr>
          <p:cNvSpPr txBox="1"/>
          <p:nvPr/>
        </p:nvSpPr>
        <p:spPr>
          <a:xfrm>
            <a:off x="351466" y="1564849"/>
            <a:ext cx="392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A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CABACDD-C2A2-4DEC-AC22-3E7EF1DE0CE9}"/>
              </a:ext>
            </a:extLst>
          </p:cNvPr>
          <p:cNvSpPr txBox="1"/>
          <p:nvPr/>
        </p:nvSpPr>
        <p:spPr>
          <a:xfrm>
            <a:off x="1959429" y="3129699"/>
            <a:ext cx="906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b-d-f</a:t>
            </a:r>
          </a:p>
          <a:p>
            <a:r>
              <a:rPr lang="de-DE" sz="1400" dirty="0"/>
              <a:t>I. Stufe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FBDDACC-0540-4845-B91D-7C2294220D9C}"/>
              </a:ext>
            </a:extLst>
          </p:cNvPr>
          <p:cNvSpPr txBox="1"/>
          <p:nvPr/>
        </p:nvSpPr>
        <p:spPr>
          <a:xfrm>
            <a:off x="3148553" y="3121259"/>
            <a:ext cx="11346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g-b-d-f</a:t>
            </a:r>
          </a:p>
          <a:p>
            <a:r>
              <a:rPr lang="de-DE" sz="1400" dirty="0"/>
              <a:t>VI. Stufe</a:t>
            </a:r>
            <a:br>
              <a:rPr lang="de-DE" sz="1400" dirty="0"/>
            </a:br>
            <a:r>
              <a:rPr lang="de-DE" sz="1400" dirty="0"/>
              <a:t>(Septakkord)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06ACF49-F0AA-4213-B084-25335248E2BF}"/>
              </a:ext>
            </a:extLst>
          </p:cNvPr>
          <p:cNvSpPr txBox="1"/>
          <p:nvPr/>
        </p:nvSpPr>
        <p:spPr>
          <a:xfrm>
            <a:off x="4294511" y="3125629"/>
            <a:ext cx="11346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c-es-g-b</a:t>
            </a:r>
          </a:p>
          <a:p>
            <a:r>
              <a:rPr lang="de-DE" sz="1400" dirty="0"/>
              <a:t>II. Stufe</a:t>
            </a:r>
            <a:br>
              <a:rPr lang="de-DE" sz="1400" dirty="0"/>
            </a:br>
            <a:r>
              <a:rPr lang="de-DE" sz="1400" dirty="0"/>
              <a:t>(Septakkord)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0E459B7-89A5-4E40-9F1F-C6ECE628F582}"/>
              </a:ext>
            </a:extLst>
          </p:cNvPr>
          <p:cNvSpPr txBox="1"/>
          <p:nvPr/>
        </p:nvSpPr>
        <p:spPr>
          <a:xfrm>
            <a:off x="5388111" y="3129699"/>
            <a:ext cx="11346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f-a-c-es</a:t>
            </a:r>
          </a:p>
          <a:p>
            <a:r>
              <a:rPr lang="de-DE" sz="1400" dirty="0"/>
              <a:t>V. Stufe, Septakkord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6A6A157-4B7C-4742-BDE2-FBC90AAC4898}"/>
              </a:ext>
            </a:extLst>
          </p:cNvPr>
          <p:cNvSpPr txBox="1"/>
          <p:nvPr/>
        </p:nvSpPr>
        <p:spPr>
          <a:xfrm>
            <a:off x="6430644" y="3129699"/>
            <a:ext cx="906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b-d-f</a:t>
            </a:r>
            <a:br>
              <a:rPr lang="de-DE" sz="1400" i="1" dirty="0"/>
            </a:br>
            <a:r>
              <a:rPr lang="de-DE" sz="1400" dirty="0"/>
              <a:t>I. </a:t>
            </a:r>
            <a:r>
              <a:rPr lang="de-DE" sz="1400" dirty="0" err="1"/>
              <a:t>StufeC</a:t>
            </a:r>
            <a:endParaRPr lang="de-DE" sz="140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B92A290-8EC9-43A4-9CD1-F43DBFDA76A8}"/>
              </a:ext>
            </a:extLst>
          </p:cNvPr>
          <p:cNvSpPr txBox="1"/>
          <p:nvPr/>
        </p:nvSpPr>
        <p:spPr>
          <a:xfrm>
            <a:off x="7540349" y="3096181"/>
            <a:ext cx="7713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g-h-d-f</a:t>
            </a:r>
          </a:p>
          <a:p>
            <a:r>
              <a:rPr lang="de-DE" sz="1400" dirty="0"/>
              <a:t>V. Stufe </a:t>
            </a:r>
          </a:p>
          <a:p>
            <a:r>
              <a:rPr lang="de-DE" sz="1400" dirty="0"/>
              <a:t>zu </a:t>
            </a:r>
            <a:r>
              <a:rPr lang="de-DE" sz="1400" i="1" dirty="0"/>
              <a:t>c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9FDAF59-56F3-41DC-ACA4-F64A6F2B570E}"/>
              </a:ext>
            </a:extLst>
          </p:cNvPr>
          <p:cNvSpPr txBox="1"/>
          <p:nvPr/>
        </p:nvSpPr>
        <p:spPr>
          <a:xfrm>
            <a:off x="8515100" y="3053674"/>
            <a:ext cx="1264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c-e-g-b</a:t>
            </a:r>
          </a:p>
          <a:p>
            <a:r>
              <a:rPr lang="de-DE" sz="1400" dirty="0"/>
              <a:t>V. Stufe zur </a:t>
            </a:r>
          </a:p>
          <a:p>
            <a:r>
              <a:rPr lang="de-DE" sz="1400" dirty="0"/>
              <a:t>V. Stufe auf </a:t>
            </a:r>
            <a:r>
              <a:rPr lang="de-DE" sz="1400" i="1" dirty="0"/>
              <a:t>f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EC90A0AE-210B-4B98-BA8D-F54CB89F7D9E}"/>
              </a:ext>
            </a:extLst>
          </p:cNvPr>
          <p:cNvSpPr txBox="1"/>
          <p:nvPr/>
        </p:nvSpPr>
        <p:spPr>
          <a:xfrm>
            <a:off x="9576492" y="3076635"/>
            <a:ext cx="113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f-a-c</a:t>
            </a:r>
          </a:p>
          <a:p>
            <a:r>
              <a:rPr lang="de-DE" sz="1400" dirty="0"/>
              <a:t>V. Stufe</a:t>
            </a:r>
          </a:p>
        </p:txBody>
      </p:sp>
      <p:sp>
        <p:nvSpPr>
          <p:cNvPr id="33" name="Pfeil: nach rechts 32">
            <a:extLst>
              <a:ext uri="{FF2B5EF4-FFF2-40B4-BE49-F238E27FC236}">
                <a16:creationId xmlns:a16="http://schemas.microsoft.com/office/drawing/2014/main" id="{83FDAB98-7855-4DE0-97D7-1EA7281AF1BC}"/>
              </a:ext>
            </a:extLst>
          </p:cNvPr>
          <p:cNvSpPr/>
          <p:nvPr/>
        </p:nvSpPr>
        <p:spPr>
          <a:xfrm>
            <a:off x="1959429" y="3856522"/>
            <a:ext cx="4324477" cy="229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2F6A95E-262C-4F3A-9B56-9980F0502F50}"/>
              </a:ext>
            </a:extLst>
          </p:cNvPr>
          <p:cNvSpPr txBox="1"/>
          <p:nvPr/>
        </p:nvSpPr>
        <p:spPr>
          <a:xfrm>
            <a:off x="1858034" y="4169077"/>
            <a:ext cx="3319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Stufenfolge I-VI-II-V (1625), </a:t>
            </a:r>
          </a:p>
          <a:p>
            <a:r>
              <a:rPr lang="de-DE" sz="1400" dirty="0"/>
              <a:t>häufig in Folk, Rock, Pop. Quintfall </a:t>
            </a:r>
            <a:r>
              <a:rPr lang="de-DE" sz="1400" i="1" dirty="0"/>
              <a:t>g-c-f (-b)</a:t>
            </a:r>
          </a:p>
        </p:txBody>
      </p:sp>
      <p:sp>
        <p:nvSpPr>
          <p:cNvPr id="35" name="Pfeil: nach rechts 34">
            <a:extLst>
              <a:ext uri="{FF2B5EF4-FFF2-40B4-BE49-F238E27FC236}">
                <a16:creationId xmlns:a16="http://schemas.microsoft.com/office/drawing/2014/main" id="{1FF7A05E-6AA5-465B-A800-B83B15FC8AED}"/>
              </a:ext>
            </a:extLst>
          </p:cNvPr>
          <p:cNvSpPr/>
          <p:nvPr/>
        </p:nvSpPr>
        <p:spPr>
          <a:xfrm>
            <a:off x="7550350" y="3859874"/>
            <a:ext cx="2913404" cy="22905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B328F128-7DCF-473A-8A3B-15791A7626AD}"/>
              </a:ext>
            </a:extLst>
          </p:cNvPr>
          <p:cNvSpPr txBox="1"/>
          <p:nvPr/>
        </p:nvSpPr>
        <p:spPr>
          <a:xfrm>
            <a:off x="7474618" y="4205435"/>
            <a:ext cx="3985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Quintfallfolge </a:t>
            </a:r>
            <a:r>
              <a:rPr lang="de-DE" sz="1400" i="1" dirty="0"/>
              <a:t>g-c-f</a:t>
            </a:r>
            <a:r>
              <a:rPr lang="de-DE" sz="1400" dirty="0"/>
              <a:t>, jeder Akkord durch </a:t>
            </a:r>
            <a:r>
              <a:rPr lang="de-DE" sz="1400" dirty="0" err="1"/>
              <a:t>Durterz</a:t>
            </a:r>
            <a:r>
              <a:rPr lang="de-DE" sz="1400" dirty="0"/>
              <a:t> und Septime in </a:t>
            </a:r>
            <a:r>
              <a:rPr lang="de-DE" sz="1400" dirty="0" err="1"/>
              <a:t>dominantischer</a:t>
            </a:r>
            <a:r>
              <a:rPr lang="de-DE" sz="1400" dirty="0"/>
              <a:t> Funktion zum nächsten</a:t>
            </a:r>
          </a:p>
        </p:txBody>
      </p:sp>
    </p:spTree>
    <p:extLst>
      <p:ext uri="{BB962C8B-B14F-4D97-AF65-F5344CB8AC3E}">
        <p14:creationId xmlns:p14="http://schemas.microsoft.com/office/powerpoint/2010/main" val="202059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/>
      <p:bldP spid="35" grpId="0" animBg="1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304A09B-FC96-4CC5-8E74-37D00551DA04}"/>
              </a:ext>
            </a:extLst>
          </p:cNvPr>
          <p:cNvGrpSpPr/>
          <p:nvPr/>
        </p:nvGrpSpPr>
        <p:grpSpPr>
          <a:xfrm>
            <a:off x="1154613" y="675184"/>
            <a:ext cx="9347961" cy="1809014"/>
            <a:chOff x="728194" y="845409"/>
            <a:chExt cx="8287895" cy="1359044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3BF4AA91-2BF0-4CB0-99ED-253F09620D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2" t="55111" r="65807" b="31048"/>
            <a:stretch/>
          </p:blipFill>
          <p:spPr>
            <a:xfrm>
              <a:off x="7244729" y="958788"/>
              <a:ext cx="1771360" cy="1245665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AE7A1A93-8FB3-40CA-A247-6AB9702680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1" t="39492" r="6787" b="45270"/>
            <a:stretch/>
          </p:blipFill>
          <p:spPr>
            <a:xfrm>
              <a:off x="2434468" y="845409"/>
              <a:ext cx="5404516" cy="1341120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2C7FB064-45CB-447E-823B-80383F7C7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44" t="23619" r="6787" b="59619"/>
            <a:stretch/>
          </p:blipFill>
          <p:spPr>
            <a:xfrm>
              <a:off x="728194" y="958788"/>
              <a:ext cx="2281337" cy="1192229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B27CEFE-7FCD-4739-B479-7BEB6F833E21}"/>
              </a:ext>
            </a:extLst>
          </p:cNvPr>
          <p:cNvGrpSpPr/>
          <p:nvPr/>
        </p:nvGrpSpPr>
        <p:grpSpPr>
          <a:xfrm>
            <a:off x="994376" y="4590433"/>
            <a:ext cx="8270730" cy="1216849"/>
            <a:chOff x="994376" y="4590433"/>
            <a:chExt cx="8270730" cy="1216849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6527F58F-7421-4E2E-BC18-08B2D602FFC0}"/>
                </a:ext>
              </a:extLst>
            </p:cNvPr>
            <p:cNvSpPr txBox="1"/>
            <p:nvPr/>
          </p:nvSpPr>
          <p:spPr>
            <a:xfrm>
              <a:off x="994376" y="4648401"/>
              <a:ext cx="80834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Tenor 1                                            Tenor 2                                         Bass 1                                          Bass 2</a:t>
              </a:r>
            </a:p>
            <a:p>
              <a:r>
                <a:rPr lang="de-DE" sz="1400" dirty="0"/>
                <a:t>langsam                                           </a:t>
              </a:r>
              <a:r>
                <a:rPr lang="de-DE" sz="1400" dirty="0" err="1"/>
                <a:t>langsam</a:t>
              </a:r>
              <a:r>
                <a:rPr lang="de-DE" sz="1400" dirty="0"/>
                <a:t>                                       </a:t>
              </a:r>
              <a:r>
                <a:rPr lang="de-DE" sz="1400" dirty="0" err="1"/>
                <a:t>langsam</a:t>
              </a:r>
              <a:r>
                <a:rPr lang="de-DE" sz="1400" dirty="0"/>
                <a:t>                                      </a:t>
              </a:r>
              <a:r>
                <a:rPr lang="de-DE" sz="1400" dirty="0" err="1"/>
                <a:t>langsam</a:t>
              </a:r>
              <a:endParaRPr lang="de-DE" sz="1400" dirty="0"/>
            </a:p>
            <a:p>
              <a:endParaRPr lang="de-DE" sz="1400" dirty="0"/>
            </a:p>
            <a:p>
              <a:r>
                <a:rPr lang="de-DE" sz="1400" dirty="0"/>
                <a:t>schnell                                             </a:t>
              </a:r>
              <a:r>
                <a:rPr lang="de-DE" sz="1400" dirty="0" err="1"/>
                <a:t>schnell</a:t>
              </a:r>
              <a:r>
                <a:rPr lang="de-DE" sz="1400" dirty="0"/>
                <a:t>                                          </a:t>
              </a:r>
              <a:r>
                <a:rPr lang="de-DE" sz="1400" dirty="0" err="1"/>
                <a:t>schnell</a:t>
              </a:r>
              <a:r>
                <a:rPr lang="de-DE" sz="1400" dirty="0"/>
                <a:t>                                         schnell</a:t>
              </a:r>
            </a:p>
          </p:txBody>
        </p:sp>
        <p:pic>
          <p:nvPicPr>
            <p:cNvPr id="8" name="Molly Malone_langs_T1">
              <a:hlinkClick r:id="" action="ppaction://media"/>
              <a:extLst>
                <a:ext uri="{FF2B5EF4-FFF2-40B4-BE49-F238E27FC236}">
                  <a16:creationId xmlns:a16="http://schemas.microsoft.com/office/drawing/2014/main" id="{B2928514-DD9B-4661-B4CC-A818F6B4D038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2">
                    <p14:trim st="15000" end="16796.7346"/>
                    <p14:fade in="1000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1872343" y="4590433"/>
              <a:ext cx="609600" cy="609600"/>
            </a:xfrm>
            <a:prstGeom prst="rect">
              <a:avLst/>
            </a:prstGeom>
          </p:spPr>
        </p:pic>
        <p:pic>
          <p:nvPicPr>
            <p:cNvPr id="9" name="Molly Malone_T1">
              <a:hlinkClick r:id="" action="ppaction://media"/>
              <a:extLst>
                <a:ext uri="{FF2B5EF4-FFF2-40B4-BE49-F238E27FC236}">
                  <a16:creationId xmlns:a16="http://schemas.microsoft.com/office/drawing/2014/main" id="{225E626A-03FB-4CEC-B021-6C2FF9FEA629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3">
                    <p14:trim st="11000" end="12806.5306"/>
                    <p14:fade in="1000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2177143" y="5125454"/>
              <a:ext cx="609600" cy="609600"/>
            </a:xfrm>
            <a:prstGeom prst="rect">
              <a:avLst/>
            </a:prstGeom>
          </p:spPr>
        </p:pic>
        <p:pic>
          <p:nvPicPr>
            <p:cNvPr id="10" name="Molly Malone_langs_T2">
              <a:hlinkClick r:id="" action="ppaction://media"/>
              <a:extLst>
                <a:ext uri="{FF2B5EF4-FFF2-40B4-BE49-F238E27FC236}">
                  <a16:creationId xmlns:a16="http://schemas.microsoft.com/office/drawing/2014/main" id="{10C19E38-BEE2-4791-808D-899DD46187C6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4">
                    <p14:trim st="15000" end="16796.7346"/>
                    <p14:fade in="1000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4197531" y="4590433"/>
              <a:ext cx="609600" cy="609600"/>
            </a:xfrm>
            <a:prstGeom prst="rect">
              <a:avLst/>
            </a:prstGeom>
          </p:spPr>
        </p:pic>
        <p:pic>
          <p:nvPicPr>
            <p:cNvPr id="11" name="Molly Malone_T2">
              <a:hlinkClick r:id="" action="ppaction://media"/>
              <a:extLst>
                <a:ext uri="{FF2B5EF4-FFF2-40B4-BE49-F238E27FC236}">
                  <a16:creationId xmlns:a16="http://schemas.microsoft.com/office/drawing/2014/main" id="{FA244DA4-0E16-4A2D-9B5B-FFB1B5870A0F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5">
                    <p14:trim st="11000" end="12806.5306"/>
                    <p14:fade in="1000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4502331" y="5125454"/>
              <a:ext cx="609600" cy="609600"/>
            </a:xfrm>
            <a:prstGeom prst="rect">
              <a:avLst/>
            </a:prstGeom>
          </p:spPr>
        </p:pic>
        <p:pic>
          <p:nvPicPr>
            <p:cNvPr id="12" name="Molly Malone_langs_B1">
              <a:hlinkClick r:id="" action="ppaction://media"/>
              <a:extLst>
                <a:ext uri="{FF2B5EF4-FFF2-40B4-BE49-F238E27FC236}">
                  <a16:creationId xmlns:a16="http://schemas.microsoft.com/office/drawing/2014/main" id="{AF6E6E91-5685-477F-B0CA-E9DB1FB2431F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6">
                    <p14:trim st="15000" end="16796.7346"/>
                    <p14:fade in="1000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6217919" y="4590433"/>
              <a:ext cx="609600" cy="609600"/>
            </a:xfrm>
            <a:prstGeom prst="rect">
              <a:avLst/>
            </a:prstGeom>
          </p:spPr>
        </p:pic>
        <p:pic>
          <p:nvPicPr>
            <p:cNvPr id="13" name="Molly Malone_langs_B2">
              <a:hlinkClick r:id="" action="ppaction://media"/>
              <a:extLst>
                <a:ext uri="{FF2B5EF4-FFF2-40B4-BE49-F238E27FC236}">
                  <a16:creationId xmlns:a16="http://schemas.microsoft.com/office/drawing/2014/main" id="{FAB02028-F3FC-4C54-B951-55F34C4294C9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7">
                    <p14:trim st="15000" end="16796.7346"/>
                    <p14:fade in="1000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8350706" y="4590433"/>
              <a:ext cx="609600" cy="609600"/>
            </a:xfrm>
            <a:prstGeom prst="rect">
              <a:avLst/>
            </a:prstGeom>
          </p:spPr>
        </p:pic>
        <p:pic>
          <p:nvPicPr>
            <p:cNvPr id="14" name="Molly Malone_B1">
              <a:hlinkClick r:id="" action="ppaction://media"/>
              <a:extLst>
                <a:ext uri="{FF2B5EF4-FFF2-40B4-BE49-F238E27FC236}">
                  <a16:creationId xmlns:a16="http://schemas.microsoft.com/office/drawing/2014/main" id="{4799D9A6-968F-403B-817A-68F524618AD8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8">
                    <p14:trim st="11000" end="12728.1632"/>
                    <p14:fade in="1000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6522719" y="5125454"/>
              <a:ext cx="609600" cy="609600"/>
            </a:xfrm>
            <a:prstGeom prst="rect">
              <a:avLst/>
            </a:prstGeom>
          </p:spPr>
        </p:pic>
        <p:pic>
          <p:nvPicPr>
            <p:cNvPr id="15" name="Molly Malone_B2">
              <a:hlinkClick r:id="" action="ppaction://media"/>
              <a:extLst>
                <a:ext uri="{FF2B5EF4-FFF2-40B4-BE49-F238E27FC236}">
                  <a16:creationId xmlns:a16="http://schemas.microsoft.com/office/drawing/2014/main" id="{32C08C95-2B3E-4E7B-9284-0B6366107605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9">
                    <p14:trim st="11000" end="12806.5306"/>
                    <p14:fade in="1000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8655506" y="5197682"/>
              <a:ext cx="609600" cy="609600"/>
            </a:xfrm>
            <a:prstGeom prst="rect">
              <a:avLst/>
            </a:prstGeom>
          </p:spPr>
        </p:pic>
      </p:grpSp>
      <p:sp>
        <p:nvSpPr>
          <p:cNvPr id="16" name="Rechteck 15">
            <a:extLst>
              <a:ext uri="{FF2B5EF4-FFF2-40B4-BE49-F238E27FC236}">
                <a16:creationId xmlns:a16="http://schemas.microsoft.com/office/drawing/2014/main" id="{80FF5E84-1062-4B3C-9A3F-4EDE28F906D6}"/>
              </a:ext>
            </a:extLst>
          </p:cNvPr>
          <p:cNvSpPr/>
          <p:nvPr/>
        </p:nvSpPr>
        <p:spPr>
          <a:xfrm>
            <a:off x="1689426" y="988394"/>
            <a:ext cx="902946" cy="1311746"/>
          </a:xfrm>
          <a:prstGeom prst="rect">
            <a:avLst/>
          </a:prstGeom>
          <a:solidFill>
            <a:schemeClr val="accent6">
              <a:lumMod val="60000"/>
              <a:lumOff val="4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A835349-24B7-44F4-B8F7-D09AF7D1C6A2}"/>
              </a:ext>
            </a:extLst>
          </p:cNvPr>
          <p:cNvSpPr/>
          <p:nvPr/>
        </p:nvSpPr>
        <p:spPr>
          <a:xfrm>
            <a:off x="2620981" y="963713"/>
            <a:ext cx="1049768" cy="1311746"/>
          </a:xfrm>
          <a:prstGeom prst="rect">
            <a:avLst/>
          </a:prstGeom>
          <a:solidFill>
            <a:srgbClr val="7030A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0C211EB-85AD-42FB-81B1-328525D63482}"/>
              </a:ext>
            </a:extLst>
          </p:cNvPr>
          <p:cNvSpPr/>
          <p:nvPr/>
        </p:nvSpPr>
        <p:spPr>
          <a:xfrm>
            <a:off x="3736962" y="988333"/>
            <a:ext cx="1049768" cy="1311746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DAD49D2-E9CF-4352-A6AE-C39EFB86683D}"/>
              </a:ext>
            </a:extLst>
          </p:cNvPr>
          <p:cNvSpPr/>
          <p:nvPr/>
        </p:nvSpPr>
        <p:spPr>
          <a:xfrm>
            <a:off x="5054460" y="1038060"/>
            <a:ext cx="1279442" cy="1311746"/>
          </a:xfrm>
          <a:prstGeom prst="rect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2635C7FB-D540-40A9-B700-0BD7CB89FA36}"/>
              </a:ext>
            </a:extLst>
          </p:cNvPr>
          <p:cNvSpPr/>
          <p:nvPr/>
        </p:nvSpPr>
        <p:spPr>
          <a:xfrm>
            <a:off x="6466329" y="1074116"/>
            <a:ext cx="1141102" cy="1360576"/>
          </a:xfrm>
          <a:prstGeom prst="rect">
            <a:avLst/>
          </a:prstGeom>
          <a:solidFill>
            <a:schemeClr val="accent6">
              <a:lumMod val="60000"/>
              <a:lumOff val="4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7E38136-8184-47EC-9E7F-576CED6F4595}"/>
              </a:ext>
            </a:extLst>
          </p:cNvPr>
          <p:cNvSpPr/>
          <p:nvPr/>
        </p:nvSpPr>
        <p:spPr>
          <a:xfrm>
            <a:off x="7700711" y="1050718"/>
            <a:ext cx="954795" cy="1335144"/>
          </a:xfrm>
          <a:prstGeom prst="rect">
            <a:avLst/>
          </a:prstGeom>
          <a:solidFill>
            <a:srgbClr val="E28AB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D4B9118B-309E-4DF6-B8AC-56984E950042}"/>
              </a:ext>
            </a:extLst>
          </p:cNvPr>
          <p:cNvSpPr/>
          <p:nvPr/>
        </p:nvSpPr>
        <p:spPr>
          <a:xfrm>
            <a:off x="8717178" y="1051130"/>
            <a:ext cx="438307" cy="1330060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399722B-62D1-4CD3-ACAC-F0DE57062692}"/>
              </a:ext>
            </a:extLst>
          </p:cNvPr>
          <p:cNvSpPr/>
          <p:nvPr/>
        </p:nvSpPr>
        <p:spPr>
          <a:xfrm>
            <a:off x="9250145" y="1074116"/>
            <a:ext cx="371065" cy="1384892"/>
          </a:xfrm>
          <a:prstGeom prst="rect">
            <a:avLst/>
          </a:prstGeom>
          <a:solidFill>
            <a:srgbClr val="CCFFFF">
              <a:alpha val="3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D2509E21-E814-4C3B-A514-3F59B33D197C}"/>
              </a:ext>
            </a:extLst>
          </p:cNvPr>
          <p:cNvSpPr/>
          <p:nvPr/>
        </p:nvSpPr>
        <p:spPr>
          <a:xfrm>
            <a:off x="9753947" y="1035601"/>
            <a:ext cx="290049" cy="1311746"/>
          </a:xfrm>
          <a:prstGeom prst="rect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2BF4486B-71E2-41C0-9610-4892513CFD79}"/>
              </a:ext>
            </a:extLst>
          </p:cNvPr>
          <p:cNvSpPr/>
          <p:nvPr/>
        </p:nvSpPr>
        <p:spPr>
          <a:xfrm>
            <a:off x="10096033" y="1110689"/>
            <a:ext cx="311068" cy="1198878"/>
          </a:xfrm>
          <a:prstGeom prst="rect">
            <a:avLst/>
          </a:prstGeom>
          <a:solidFill>
            <a:schemeClr val="accent6">
              <a:lumMod val="60000"/>
              <a:lumOff val="4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CAA521F-8FBE-4954-81FE-C2B9DAC0FD3F}"/>
              </a:ext>
            </a:extLst>
          </p:cNvPr>
          <p:cNvSpPr txBox="1"/>
          <p:nvPr/>
        </p:nvSpPr>
        <p:spPr>
          <a:xfrm>
            <a:off x="351466" y="1564849"/>
            <a:ext cx="392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B</a:t>
            </a:r>
          </a:p>
        </p:txBody>
      </p:sp>
      <p:sp>
        <p:nvSpPr>
          <p:cNvPr id="27" name="Pfeil: nach rechts 26">
            <a:extLst>
              <a:ext uri="{FF2B5EF4-FFF2-40B4-BE49-F238E27FC236}">
                <a16:creationId xmlns:a16="http://schemas.microsoft.com/office/drawing/2014/main" id="{55DAA0F9-0516-4490-9437-0AB8D2CBC82A}"/>
              </a:ext>
            </a:extLst>
          </p:cNvPr>
          <p:cNvSpPr/>
          <p:nvPr/>
        </p:nvSpPr>
        <p:spPr>
          <a:xfrm>
            <a:off x="1649581" y="2538605"/>
            <a:ext cx="4816748" cy="229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B30B531-0FD4-4910-9FA8-D468A5CA96F0}"/>
              </a:ext>
            </a:extLst>
          </p:cNvPr>
          <p:cNvSpPr txBox="1"/>
          <p:nvPr/>
        </p:nvSpPr>
        <p:spPr>
          <a:xfrm>
            <a:off x="2423133" y="2859271"/>
            <a:ext cx="3166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identisch mit Teil A, Stufenfolge I-VI-II-V-I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976684A9-1EB8-4FED-8E41-DA0CAABB0EF2}"/>
              </a:ext>
            </a:extLst>
          </p:cNvPr>
          <p:cNvSpPr txBox="1"/>
          <p:nvPr/>
        </p:nvSpPr>
        <p:spPr>
          <a:xfrm>
            <a:off x="6381752" y="167048"/>
            <a:ext cx="2360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Struktur der Normalkadenz:</a:t>
            </a:r>
          </a:p>
          <a:p>
            <a:r>
              <a:rPr lang="de-DE" sz="1400" dirty="0"/>
              <a:t>         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5DA98C5-F43D-4A84-A24E-740FD97D9C0F}"/>
              </a:ext>
            </a:extLst>
          </p:cNvPr>
          <p:cNvSpPr txBox="1"/>
          <p:nvPr/>
        </p:nvSpPr>
        <p:spPr>
          <a:xfrm>
            <a:off x="6439966" y="543374"/>
            <a:ext cx="1193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b-d-f</a:t>
            </a:r>
            <a:r>
              <a:rPr lang="de-DE" sz="1400" dirty="0"/>
              <a:t>, I. Stufe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44928795-CE54-4BC4-B272-92DA586E1FA9}"/>
              </a:ext>
            </a:extLst>
          </p:cNvPr>
          <p:cNvSpPr txBox="1"/>
          <p:nvPr/>
        </p:nvSpPr>
        <p:spPr>
          <a:xfrm>
            <a:off x="8503883" y="479625"/>
            <a:ext cx="119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c-es-g–(b)</a:t>
            </a:r>
          </a:p>
          <a:p>
            <a:r>
              <a:rPr lang="de-DE" sz="1400" dirty="0"/>
              <a:t>IV. Stufe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A9E96DA-2010-46F5-BA4E-9789A532835A}"/>
              </a:ext>
            </a:extLst>
          </p:cNvPr>
          <p:cNvSpPr txBox="1"/>
          <p:nvPr/>
        </p:nvSpPr>
        <p:spPr>
          <a:xfrm>
            <a:off x="9500112" y="524267"/>
            <a:ext cx="119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f-a- c-es</a:t>
            </a:r>
          </a:p>
          <a:p>
            <a:r>
              <a:rPr lang="de-DE" sz="1400" dirty="0"/>
              <a:t>V. Stufe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009D8CE-15B5-4739-869F-A5068CBF714E}"/>
              </a:ext>
            </a:extLst>
          </p:cNvPr>
          <p:cNvSpPr txBox="1"/>
          <p:nvPr/>
        </p:nvSpPr>
        <p:spPr>
          <a:xfrm>
            <a:off x="7758602" y="2610478"/>
            <a:ext cx="8390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h-d-f-</a:t>
            </a:r>
            <a:r>
              <a:rPr lang="de-DE" sz="1400" i="1" dirty="0" err="1"/>
              <a:t>as</a:t>
            </a:r>
            <a:endParaRPr lang="de-DE" sz="1400" i="1" dirty="0"/>
          </a:p>
          <a:p>
            <a:r>
              <a:rPr lang="de-DE" sz="1400" dirty="0"/>
              <a:t>VII. Stufe</a:t>
            </a:r>
          </a:p>
          <a:p>
            <a:r>
              <a:rPr lang="de-DE" sz="1400" dirty="0"/>
              <a:t> zu </a:t>
            </a:r>
            <a:r>
              <a:rPr lang="de-DE" sz="1400" i="1" dirty="0"/>
              <a:t>c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8E2D9477-E164-42DA-AF95-92A45FFF4866}"/>
              </a:ext>
            </a:extLst>
          </p:cNvPr>
          <p:cNvSpPr txBox="1"/>
          <p:nvPr/>
        </p:nvSpPr>
        <p:spPr>
          <a:xfrm>
            <a:off x="9117534" y="2599143"/>
            <a:ext cx="8390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e-g-b-d</a:t>
            </a:r>
          </a:p>
          <a:p>
            <a:r>
              <a:rPr lang="de-DE" sz="1400" dirty="0"/>
              <a:t>VII. Stufe</a:t>
            </a:r>
          </a:p>
          <a:p>
            <a:r>
              <a:rPr lang="de-DE" sz="1400" dirty="0"/>
              <a:t> zu </a:t>
            </a:r>
            <a:r>
              <a:rPr lang="de-DE" sz="1400" i="1" dirty="0"/>
              <a:t>f</a:t>
            </a:r>
          </a:p>
        </p:txBody>
      </p:sp>
      <p:sp>
        <p:nvSpPr>
          <p:cNvPr id="35" name="Pfeil: nach oben gekrümmt 34">
            <a:extLst>
              <a:ext uri="{FF2B5EF4-FFF2-40B4-BE49-F238E27FC236}">
                <a16:creationId xmlns:a16="http://schemas.microsoft.com/office/drawing/2014/main" id="{E15A9A78-130A-442E-A6AB-BED54CE73E30}"/>
              </a:ext>
            </a:extLst>
          </p:cNvPr>
          <p:cNvSpPr/>
          <p:nvPr/>
        </p:nvSpPr>
        <p:spPr>
          <a:xfrm>
            <a:off x="8499821" y="2495650"/>
            <a:ext cx="391519" cy="163488"/>
          </a:xfrm>
          <a:prstGeom prst="curvedUpArrow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6" name="Pfeil: nach oben gekrümmt 35">
            <a:extLst>
              <a:ext uri="{FF2B5EF4-FFF2-40B4-BE49-F238E27FC236}">
                <a16:creationId xmlns:a16="http://schemas.microsoft.com/office/drawing/2014/main" id="{9CEC055C-D098-4820-BDEA-8626F7200FC6}"/>
              </a:ext>
            </a:extLst>
          </p:cNvPr>
          <p:cNvSpPr/>
          <p:nvPr/>
        </p:nvSpPr>
        <p:spPr>
          <a:xfrm>
            <a:off x="9468513" y="2538288"/>
            <a:ext cx="391519" cy="163488"/>
          </a:xfrm>
          <a:prstGeom prst="curvedUpArrow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7464AC25-3A56-4C16-98EC-837CDE0B0BD1}"/>
              </a:ext>
            </a:extLst>
          </p:cNvPr>
          <p:cNvSpPr txBox="1"/>
          <p:nvPr/>
        </p:nvSpPr>
        <p:spPr>
          <a:xfrm>
            <a:off x="7230923" y="3601082"/>
            <a:ext cx="40384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Normalkadenz I-IV-V-I mit Zwischendominanten </a:t>
            </a:r>
          </a:p>
          <a:p>
            <a:r>
              <a:rPr lang="de-DE" sz="1400" dirty="0"/>
              <a:t>zur IV. Stufe (Subdominante) </a:t>
            </a:r>
          </a:p>
          <a:p>
            <a:r>
              <a:rPr lang="de-DE" sz="1400" dirty="0"/>
              <a:t>und zur V. Stufe (Dominante)</a:t>
            </a:r>
          </a:p>
        </p:txBody>
      </p:sp>
      <p:sp>
        <p:nvSpPr>
          <p:cNvPr id="38" name="Pfeil: nach rechts 37">
            <a:extLst>
              <a:ext uri="{FF2B5EF4-FFF2-40B4-BE49-F238E27FC236}">
                <a16:creationId xmlns:a16="http://schemas.microsoft.com/office/drawing/2014/main" id="{572ACEA3-CF5B-414E-BFC4-29BC9D094ED6}"/>
              </a:ext>
            </a:extLst>
          </p:cNvPr>
          <p:cNvSpPr/>
          <p:nvPr/>
        </p:nvSpPr>
        <p:spPr>
          <a:xfrm>
            <a:off x="6765313" y="3306477"/>
            <a:ext cx="3641788" cy="229058"/>
          </a:xfrm>
          <a:prstGeom prst="rightArrow">
            <a:avLst/>
          </a:prstGeom>
          <a:solidFill>
            <a:srgbClr val="E28A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46E1B29-27DE-474E-B346-0E4DAD774053}"/>
              </a:ext>
            </a:extLst>
          </p:cNvPr>
          <p:cNvSpPr txBox="1"/>
          <p:nvPr/>
        </p:nvSpPr>
        <p:spPr>
          <a:xfrm>
            <a:off x="10371700" y="556083"/>
            <a:ext cx="119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b-d-f</a:t>
            </a:r>
          </a:p>
          <a:p>
            <a:r>
              <a:rPr lang="de-DE" sz="1400" dirty="0"/>
              <a:t>I. Stufe</a:t>
            </a:r>
          </a:p>
        </p:txBody>
      </p:sp>
    </p:spTree>
    <p:extLst>
      <p:ext uri="{BB962C8B-B14F-4D97-AF65-F5344CB8AC3E}">
        <p14:creationId xmlns:p14="http://schemas.microsoft.com/office/powerpoint/2010/main" val="304507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  <p:bldP spid="36" grpId="0" animBg="1"/>
      <p:bldP spid="37" grpId="0"/>
      <p:bldP spid="38" grpId="0" animBg="1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B8A20A0-1518-4618-A1A8-B951AF2F2045}"/>
              </a:ext>
            </a:extLst>
          </p:cNvPr>
          <p:cNvGrpSpPr/>
          <p:nvPr/>
        </p:nvGrpSpPr>
        <p:grpSpPr>
          <a:xfrm>
            <a:off x="896982" y="934794"/>
            <a:ext cx="10608477" cy="1568709"/>
            <a:chOff x="896983" y="934794"/>
            <a:chExt cx="8335794" cy="101940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AEE385E9-3A3D-4872-978D-BB16ADC9B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1" t="68603" r="4916" b="17334"/>
            <a:stretch/>
          </p:blipFill>
          <p:spPr>
            <a:xfrm>
              <a:off x="4685718" y="934794"/>
              <a:ext cx="4547059" cy="1019405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2C7FB064-45CB-447E-823B-80383F7C7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1" t="55365" r="6862" b="31810"/>
            <a:stretch/>
          </p:blipFill>
          <p:spPr>
            <a:xfrm>
              <a:off x="896983" y="1036319"/>
              <a:ext cx="4207678" cy="879566"/>
            </a:xfrm>
            <a:prstGeom prst="rect">
              <a:avLst/>
            </a:prstGeom>
          </p:spPr>
        </p:pic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8D17845-FBDD-4A18-90DC-7589C3CC95D0}"/>
              </a:ext>
            </a:extLst>
          </p:cNvPr>
          <p:cNvGrpSpPr/>
          <p:nvPr/>
        </p:nvGrpSpPr>
        <p:grpSpPr>
          <a:xfrm>
            <a:off x="994376" y="4590433"/>
            <a:ext cx="8270730" cy="1216849"/>
            <a:chOff x="994376" y="4590433"/>
            <a:chExt cx="8270730" cy="1216849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BB1BA5D-888D-4C22-9E06-0C9B1194914C}"/>
                </a:ext>
              </a:extLst>
            </p:cNvPr>
            <p:cNvSpPr txBox="1"/>
            <p:nvPr/>
          </p:nvSpPr>
          <p:spPr>
            <a:xfrm>
              <a:off x="994376" y="4648401"/>
              <a:ext cx="80834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Tenor 1                                            Tenor 2                                         Bass 1                                          Bass 2</a:t>
              </a:r>
            </a:p>
            <a:p>
              <a:r>
                <a:rPr lang="de-DE" sz="1400" dirty="0"/>
                <a:t>langsam                                           </a:t>
              </a:r>
              <a:r>
                <a:rPr lang="de-DE" sz="1400" dirty="0" err="1"/>
                <a:t>langsam</a:t>
              </a:r>
              <a:r>
                <a:rPr lang="de-DE" sz="1400" dirty="0"/>
                <a:t>                                       </a:t>
              </a:r>
              <a:r>
                <a:rPr lang="de-DE" sz="1400" dirty="0" err="1"/>
                <a:t>langsam</a:t>
              </a:r>
              <a:r>
                <a:rPr lang="de-DE" sz="1400" dirty="0"/>
                <a:t>                                      </a:t>
              </a:r>
              <a:r>
                <a:rPr lang="de-DE" sz="1400" dirty="0" err="1"/>
                <a:t>langsam</a:t>
              </a:r>
              <a:endParaRPr lang="de-DE" sz="1400" dirty="0"/>
            </a:p>
            <a:p>
              <a:endParaRPr lang="de-DE" sz="1400" dirty="0"/>
            </a:p>
            <a:p>
              <a:r>
                <a:rPr lang="de-DE" sz="1400" dirty="0"/>
                <a:t>schnell                                             </a:t>
              </a:r>
              <a:r>
                <a:rPr lang="de-DE" sz="1400" dirty="0" err="1"/>
                <a:t>schnell</a:t>
              </a:r>
              <a:r>
                <a:rPr lang="de-DE" sz="1400" dirty="0"/>
                <a:t>                                          </a:t>
              </a:r>
              <a:r>
                <a:rPr lang="de-DE" sz="1400" dirty="0" err="1"/>
                <a:t>schnell</a:t>
              </a:r>
              <a:r>
                <a:rPr lang="de-DE" sz="1400" dirty="0"/>
                <a:t>                                         schnell</a:t>
              </a:r>
            </a:p>
          </p:txBody>
        </p:sp>
        <p:pic>
          <p:nvPicPr>
            <p:cNvPr id="7" name="Molly Malone_langs_T1">
              <a:hlinkClick r:id="" action="ppaction://media"/>
              <a:extLst>
                <a:ext uri="{FF2B5EF4-FFF2-40B4-BE49-F238E27FC236}">
                  <a16:creationId xmlns:a16="http://schemas.microsoft.com/office/drawing/2014/main" id="{65B5FC46-9CD2-44AA-978B-C75ED48E38A0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2">
                    <p14:trim st="31000"/>
                    <p14:fade in="1000"/>
                  </p14:media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1872343" y="4590433"/>
              <a:ext cx="609600" cy="609600"/>
            </a:xfrm>
            <a:prstGeom prst="rect">
              <a:avLst/>
            </a:prstGeom>
          </p:spPr>
        </p:pic>
        <p:pic>
          <p:nvPicPr>
            <p:cNvPr id="8" name="Molly Malone_T1">
              <a:hlinkClick r:id="" action="ppaction://media"/>
              <a:extLst>
                <a:ext uri="{FF2B5EF4-FFF2-40B4-BE49-F238E27FC236}">
                  <a16:creationId xmlns:a16="http://schemas.microsoft.com/office/drawing/2014/main" id="{14E253B4-8882-4F3E-BA52-07FBB97BF158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3">
                    <p14:trim st="23000"/>
                    <p14:fade in="1000"/>
                  </p14:media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2177143" y="5125454"/>
              <a:ext cx="609600" cy="609600"/>
            </a:xfrm>
            <a:prstGeom prst="rect">
              <a:avLst/>
            </a:prstGeom>
          </p:spPr>
        </p:pic>
        <p:pic>
          <p:nvPicPr>
            <p:cNvPr id="9" name="Molly Malone_langs_T2">
              <a:hlinkClick r:id="" action="ppaction://media"/>
              <a:extLst>
                <a:ext uri="{FF2B5EF4-FFF2-40B4-BE49-F238E27FC236}">
                  <a16:creationId xmlns:a16="http://schemas.microsoft.com/office/drawing/2014/main" id="{402F365D-6F36-4BE4-84B3-A64CBC36EA0A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4">
                    <p14:trim st="31000"/>
                    <p14:fade in="1000"/>
                  </p14:media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4197531" y="4590433"/>
              <a:ext cx="609600" cy="609600"/>
            </a:xfrm>
            <a:prstGeom prst="rect">
              <a:avLst/>
            </a:prstGeom>
          </p:spPr>
        </p:pic>
        <p:pic>
          <p:nvPicPr>
            <p:cNvPr id="10" name="Molly Malone_T2">
              <a:hlinkClick r:id="" action="ppaction://media"/>
              <a:extLst>
                <a:ext uri="{FF2B5EF4-FFF2-40B4-BE49-F238E27FC236}">
                  <a16:creationId xmlns:a16="http://schemas.microsoft.com/office/drawing/2014/main" id="{6A329F72-5983-4BC2-A28E-B632D4F124E7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5">
                    <p14:trim st="23000"/>
                    <p14:fade in="1000"/>
                  </p14:media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4502331" y="5125454"/>
              <a:ext cx="609600" cy="609600"/>
            </a:xfrm>
            <a:prstGeom prst="rect">
              <a:avLst/>
            </a:prstGeom>
          </p:spPr>
        </p:pic>
        <p:pic>
          <p:nvPicPr>
            <p:cNvPr id="11" name="Molly Malone_langs_B1">
              <a:hlinkClick r:id="" action="ppaction://media"/>
              <a:extLst>
                <a:ext uri="{FF2B5EF4-FFF2-40B4-BE49-F238E27FC236}">
                  <a16:creationId xmlns:a16="http://schemas.microsoft.com/office/drawing/2014/main" id="{D894F3D2-1B9C-49F2-9674-5CA5C78C74D4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6">
                    <p14:trim st="31000"/>
                    <p14:fade in="1000"/>
                  </p14:media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6217919" y="4590433"/>
              <a:ext cx="609600" cy="609600"/>
            </a:xfrm>
            <a:prstGeom prst="rect">
              <a:avLst/>
            </a:prstGeom>
          </p:spPr>
        </p:pic>
        <p:pic>
          <p:nvPicPr>
            <p:cNvPr id="12" name="Molly Malone_langs_B2">
              <a:hlinkClick r:id="" action="ppaction://media"/>
              <a:extLst>
                <a:ext uri="{FF2B5EF4-FFF2-40B4-BE49-F238E27FC236}">
                  <a16:creationId xmlns:a16="http://schemas.microsoft.com/office/drawing/2014/main" id="{CFAF545C-0DAA-4918-BB30-C44142F9352F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7">
                    <p14:trim st="31000"/>
                    <p14:fade in="1000"/>
                  </p14:media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8350706" y="4590433"/>
              <a:ext cx="609600" cy="609600"/>
            </a:xfrm>
            <a:prstGeom prst="rect">
              <a:avLst/>
            </a:prstGeom>
          </p:spPr>
        </p:pic>
        <p:pic>
          <p:nvPicPr>
            <p:cNvPr id="13" name="Molly Malone_B1">
              <a:hlinkClick r:id="" action="ppaction://media"/>
              <a:extLst>
                <a:ext uri="{FF2B5EF4-FFF2-40B4-BE49-F238E27FC236}">
                  <a16:creationId xmlns:a16="http://schemas.microsoft.com/office/drawing/2014/main" id="{7273760B-1F62-4F7F-B06C-67971F6F4F31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8">
                    <p14:trim st="23000"/>
                    <p14:fade in="1000"/>
                  </p14:media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6522719" y="5125454"/>
              <a:ext cx="609600" cy="609600"/>
            </a:xfrm>
            <a:prstGeom prst="rect">
              <a:avLst/>
            </a:prstGeom>
          </p:spPr>
        </p:pic>
        <p:pic>
          <p:nvPicPr>
            <p:cNvPr id="14" name="Molly Malone_B2">
              <a:hlinkClick r:id="" action="ppaction://media"/>
              <a:extLst>
                <a:ext uri="{FF2B5EF4-FFF2-40B4-BE49-F238E27FC236}">
                  <a16:creationId xmlns:a16="http://schemas.microsoft.com/office/drawing/2014/main" id="{D4592380-2007-4BE1-9F62-ECA2A5E23EC6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9">
                    <p14:trim st="23000"/>
                    <p14:fade in="1000"/>
                  </p14:media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8655506" y="5197682"/>
              <a:ext cx="609600" cy="609600"/>
            </a:xfrm>
            <a:prstGeom prst="rect">
              <a:avLst/>
            </a:prstGeom>
          </p:spPr>
        </p:pic>
      </p:grp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29FCAE9-1BB2-42E1-A115-D54A14C842D5}"/>
              </a:ext>
            </a:extLst>
          </p:cNvPr>
          <p:cNvCxnSpPr>
            <a:cxnSpLocks/>
          </p:cNvCxnSpPr>
          <p:nvPr/>
        </p:nvCxnSpPr>
        <p:spPr>
          <a:xfrm flipH="1">
            <a:off x="2481943" y="1091026"/>
            <a:ext cx="1" cy="1495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0825F25E-C2B4-4BAE-B99D-031AAD1097FD}"/>
              </a:ext>
            </a:extLst>
          </p:cNvPr>
          <p:cNvSpPr txBox="1"/>
          <p:nvPr/>
        </p:nvSpPr>
        <p:spPr>
          <a:xfrm>
            <a:off x="6392091" y="6026331"/>
            <a:ext cx="525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hier ein irisches Video: </a:t>
            </a:r>
            <a:r>
              <a:rPr lang="de-DE" sz="1600" dirty="0">
                <a:hlinkClick r:id="rId14"/>
              </a:rPr>
              <a:t>https://www.youtube.com/watch?v=EUWb1jcmMnk</a:t>
            </a:r>
            <a:r>
              <a:rPr lang="de-DE" sz="1600" dirty="0"/>
              <a:t> 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D6111A1E-DB77-4274-B304-1A25975243A5}"/>
              </a:ext>
            </a:extLst>
          </p:cNvPr>
          <p:cNvSpPr/>
          <p:nvPr/>
        </p:nvSpPr>
        <p:spPr>
          <a:xfrm>
            <a:off x="2552639" y="1111912"/>
            <a:ext cx="1005813" cy="1311746"/>
          </a:xfrm>
          <a:prstGeom prst="rect">
            <a:avLst/>
          </a:prstGeom>
          <a:solidFill>
            <a:schemeClr val="accent6">
              <a:lumMod val="60000"/>
              <a:lumOff val="4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2C29590-2AAA-4851-9999-468CAFC55C4E}"/>
              </a:ext>
            </a:extLst>
          </p:cNvPr>
          <p:cNvSpPr/>
          <p:nvPr/>
        </p:nvSpPr>
        <p:spPr>
          <a:xfrm>
            <a:off x="3588912" y="1091026"/>
            <a:ext cx="880299" cy="1311746"/>
          </a:xfrm>
          <a:prstGeom prst="rect">
            <a:avLst/>
          </a:prstGeom>
          <a:solidFill>
            <a:srgbClr val="7030A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491DA7A8-055C-4319-B45C-2C19CB0967C5}"/>
              </a:ext>
            </a:extLst>
          </p:cNvPr>
          <p:cNvSpPr/>
          <p:nvPr/>
        </p:nvSpPr>
        <p:spPr>
          <a:xfrm>
            <a:off x="4584092" y="1100284"/>
            <a:ext cx="654428" cy="1311746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9B9C3EAC-7D88-4990-BAC2-33533D041026}"/>
              </a:ext>
            </a:extLst>
          </p:cNvPr>
          <p:cNvSpPr/>
          <p:nvPr/>
        </p:nvSpPr>
        <p:spPr>
          <a:xfrm>
            <a:off x="5301057" y="1082905"/>
            <a:ext cx="880299" cy="1311746"/>
          </a:xfrm>
          <a:prstGeom prst="rect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FAEC4AF6-BE95-4516-89DA-FF497E72E210}"/>
              </a:ext>
            </a:extLst>
          </p:cNvPr>
          <p:cNvSpPr/>
          <p:nvPr/>
        </p:nvSpPr>
        <p:spPr>
          <a:xfrm>
            <a:off x="6268601" y="1111912"/>
            <a:ext cx="1271100" cy="1360576"/>
          </a:xfrm>
          <a:prstGeom prst="rect">
            <a:avLst/>
          </a:prstGeom>
          <a:solidFill>
            <a:schemeClr val="accent6">
              <a:lumMod val="60000"/>
              <a:lumOff val="4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7011BFAA-A4DC-4AC3-99AA-5C1FC5B38BD4}"/>
              </a:ext>
            </a:extLst>
          </p:cNvPr>
          <p:cNvSpPr/>
          <p:nvPr/>
        </p:nvSpPr>
        <p:spPr>
          <a:xfrm>
            <a:off x="7808659" y="1114748"/>
            <a:ext cx="952551" cy="1335144"/>
          </a:xfrm>
          <a:prstGeom prst="rect">
            <a:avLst/>
          </a:prstGeom>
          <a:solidFill>
            <a:srgbClr val="E28AB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07E192E4-0CB5-462D-9830-FA5817B5F2EA}"/>
              </a:ext>
            </a:extLst>
          </p:cNvPr>
          <p:cNvSpPr/>
          <p:nvPr/>
        </p:nvSpPr>
        <p:spPr>
          <a:xfrm>
            <a:off x="8805575" y="1142428"/>
            <a:ext cx="488241" cy="1330060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12B715C1-0692-46D2-9A73-60C33701C4CE}"/>
              </a:ext>
            </a:extLst>
          </p:cNvPr>
          <p:cNvSpPr/>
          <p:nvPr/>
        </p:nvSpPr>
        <p:spPr>
          <a:xfrm>
            <a:off x="9368733" y="1123959"/>
            <a:ext cx="691931" cy="1384892"/>
          </a:xfrm>
          <a:prstGeom prst="rect">
            <a:avLst/>
          </a:prstGeom>
          <a:solidFill>
            <a:srgbClr val="CCFFFF">
              <a:alpha val="3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A84BC029-289F-4CCE-BBCF-F3FB4C5F3531}"/>
              </a:ext>
            </a:extLst>
          </p:cNvPr>
          <p:cNvSpPr/>
          <p:nvPr/>
        </p:nvSpPr>
        <p:spPr>
          <a:xfrm>
            <a:off x="10177818" y="1213152"/>
            <a:ext cx="323092" cy="1311746"/>
          </a:xfrm>
          <a:prstGeom prst="rect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02837D9B-3B06-44D7-9888-198ECC6D0408}"/>
              </a:ext>
            </a:extLst>
          </p:cNvPr>
          <p:cNvSpPr/>
          <p:nvPr/>
        </p:nvSpPr>
        <p:spPr>
          <a:xfrm>
            <a:off x="10727042" y="1213152"/>
            <a:ext cx="346506" cy="1198878"/>
          </a:xfrm>
          <a:prstGeom prst="rect">
            <a:avLst/>
          </a:prstGeom>
          <a:solidFill>
            <a:schemeClr val="accent6">
              <a:lumMod val="60000"/>
              <a:lumOff val="4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CD326CD2-CA75-4E7A-A88A-B8015E4595E4}"/>
              </a:ext>
            </a:extLst>
          </p:cNvPr>
          <p:cNvSpPr txBox="1"/>
          <p:nvPr/>
        </p:nvSpPr>
        <p:spPr>
          <a:xfrm>
            <a:off x="451720" y="1582265"/>
            <a:ext cx="392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C</a:t>
            </a:r>
          </a:p>
        </p:txBody>
      </p:sp>
      <p:sp>
        <p:nvSpPr>
          <p:cNvPr id="43" name="Pfeil: nach rechts 42">
            <a:extLst>
              <a:ext uri="{FF2B5EF4-FFF2-40B4-BE49-F238E27FC236}">
                <a16:creationId xmlns:a16="http://schemas.microsoft.com/office/drawing/2014/main" id="{3D850848-FF8F-4F02-8517-E78EB2CF1A18}"/>
              </a:ext>
            </a:extLst>
          </p:cNvPr>
          <p:cNvSpPr/>
          <p:nvPr/>
        </p:nvSpPr>
        <p:spPr>
          <a:xfrm>
            <a:off x="2552639" y="2557897"/>
            <a:ext cx="3913690" cy="209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740BF7BB-1962-4612-995E-73CD45ADFE52}"/>
              </a:ext>
            </a:extLst>
          </p:cNvPr>
          <p:cNvSpPr txBox="1"/>
          <p:nvPr/>
        </p:nvSpPr>
        <p:spPr>
          <a:xfrm>
            <a:off x="2614309" y="2881016"/>
            <a:ext cx="3166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identisch mit Teil A, Stufenfolge I-VI-II-V-I</a:t>
            </a:r>
          </a:p>
        </p:txBody>
      </p:sp>
      <p:sp>
        <p:nvSpPr>
          <p:cNvPr id="45" name="Pfeil: nach rechts 44">
            <a:extLst>
              <a:ext uri="{FF2B5EF4-FFF2-40B4-BE49-F238E27FC236}">
                <a16:creationId xmlns:a16="http://schemas.microsoft.com/office/drawing/2014/main" id="{58F581D4-31E2-4EE9-B687-3F3710DD5B5F}"/>
              </a:ext>
            </a:extLst>
          </p:cNvPr>
          <p:cNvSpPr/>
          <p:nvPr/>
        </p:nvSpPr>
        <p:spPr>
          <a:xfrm>
            <a:off x="7651433" y="2722552"/>
            <a:ext cx="3641788" cy="229058"/>
          </a:xfrm>
          <a:prstGeom prst="rightArrow">
            <a:avLst/>
          </a:prstGeom>
          <a:solidFill>
            <a:srgbClr val="E28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BFCD5BED-85E7-40C9-ADE5-7933E9247110}"/>
              </a:ext>
            </a:extLst>
          </p:cNvPr>
          <p:cNvSpPr txBox="1"/>
          <p:nvPr/>
        </p:nvSpPr>
        <p:spPr>
          <a:xfrm>
            <a:off x="7539701" y="3073624"/>
            <a:ext cx="4038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Identisch mit Teil B Normalkadenz I-IV-V-I </a:t>
            </a:r>
          </a:p>
          <a:p>
            <a:r>
              <a:rPr lang="de-DE" sz="1400" dirty="0"/>
              <a:t>mit Zwischendominanten </a:t>
            </a:r>
          </a:p>
        </p:txBody>
      </p:sp>
    </p:spTree>
    <p:extLst>
      <p:ext uri="{BB962C8B-B14F-4D97-AF65-F5344CB8AC3E}">
        <p14:creationId xmlns:p14="http://schemas.microsoft.com/office/powerpoint/2010/main" val="183229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 animBg="1"/>
      <p:bldP spid="44" grpId="0"/>
      <p:bldP spid="45" grpId="0" animBg="1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14F45791-6799-442B-94B0-90ECEA3C52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5" r="51415" b="87914"/>
          <a:stretch/>
        </p:blipFill>
        <p:spPr>
          <a:xfrm>
            <a:off x="99710" y="152543"/>
            <a:ext cx="3885765" cy="699189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943C481-EEEB-4CD3-8A42-E43B7DEAB4B5}"/>
              </a:ext>
            </a:extLst>
          </p:cNvPr>
          <p:cNvGrpSpPr/>
          <p:nvPr/>
        </p:nvGrpSpPr>
        <p:grpSpPr>
          <a:xfrm>
            <a:off x="844729" y="851731"/>
            <a:ext cx="9901647" cy="2126599"/>
            <a:chOff x="452845" y="969466"/>
            <a:chExt cx="9776238" cy="1977920"/>
          </a:xfrm>
        </p:grpSpPr>
        <p:pic>
          <p:nvPicPr>
            <p:cNvPr id="5" name="Grafik 4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4BB9640B-2E01-4589-9888-DAF5D430F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8" t="40776" r="53855" b="30866"/>
            <a:stretch/>
          </p:blipFill>
          <p:spPr>
            <a:xfrm>
              <a:off x="4215238" y="1009382"/>
              <a:ext cx="3961096" cy="1871454"/>
            </a:xfrm>
            <a:prstGeom prst="rect">
              <a:avLst/>
            </a:prstGeom>
          </p:spPr>
        </p:pic>
        <p:pic>
          <p:nvPicPr>
            <p:cNvPr id="6" name="Grafik 5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3112B799-07E0-428D-97CA-C20D805D4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5" t="68105" r="70744" b="3843"/>
            <a:stretch/>
          </p:blipFill>
          <p:spPr>
            <a:xfrm>
              <a:off x="8176334" y="969466"/>
              <a:ext cx="2052749" cy="1938004"/>
            </a:xfrm>
            <a:prstGeom prst="rect">
              <a:avLst/>
            </a:prstGeom>
          </p:spPr>
        </p:pic>
        <p:pic>
          <p:nvPicPr>
            <p:cNvPr id="4" name="Grafik 3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806FB51F-3F7F-4537-BD62-E28A5E2A2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" t="15686" r="53320" b="58048"/>
            <a:stretch/>
          </p:blipFill>
          <p:spPr>
            <a:xfrm>
              <a:off x="452845" y="1089281"/>
              <a:ext cx="4246006" cy="1858105"/>
            </a:xfrm>
            <a:prstGeom prst="rect">
              <a:avLst/>
            </a:prstGeom>
          </p:spPr>
        </p:pic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B58D50B-74C0-4111-B1A6-C0B5F29AA623}"/>
              </a:ext>
            </a:extLst>
          </p:cNvPr>
          <p:cNvGrpSpPr/>
          <p:nvPr/>
        </p:nvGrpSpPr>
        <p:grpSpPr>
          <a:xfrm>
            <a:off x="1229508" y="5064529"/>
            <a:ext cx="8083496" cy="1197914"/>
            <a:chOff x="1229508" y="5064529"/>
            <a:chExt cx="8083496" cy="1197914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858E8175-514A-4ADC-A5C7-B3370343F6DB}"/>
                </a:ext>
              </a:extLst>
            </p:cNvPr>
            <p:cNvSpPr txBox="1"/>
            <p:nvPr/>
          </p:nvSpPr>
          <p:spPr>
            <a:xfrm>
              <a:off x="1229508" y="5136082"/>
              <a:ext cx="80834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Tenor 1                                            Tenor 2                                         Bass 1                                          Bass 2</a:t>
              </a:r>
            </a:p>
            <a:p>
              <a:r>
                <a:rPr lang="de-DE" sz="1400" dirty="0"/>
                <a:t>langsam                                           </a:t>
              </a:r>
              <a:r>
                <a:rPr lang="de-DE" sz="1400" dirty="0" err="1"/>
                <a:t>langsam</a:t>
              </a:r>
              <a:r>
                <a:rPr lang="de-DE" sz="1400" dirty="0"/>
                <a:t>                                       </a:t>
              </a:r>
              <a:r>
                <a:rPr lang="de-DE" sz="1400" dirty="0" err="1"/>
                <a:t>langsam</a:t>
              </a:r>
              <a:r>
                <a:rPr lang="de-DE" sz="1400" dirty="0"/>
                <a:t>                                      </a:t>
              </a:r>
              <a:r>
                <a:rPr lang="de-DE" sz="1400" dirty="0" err="1"/>
                <a:t>langsam</a:t>
              </a:r>
              <a:endParaRPr lang="de-DE" sz="1400" dirty="0"/>
            </a:p>
            <a:p>
              <a:endParaRPr lang="de-DE" sz="1400" dirty="0"/>
            </a:p>
            <a:p>
              <a:r>
                <a:rPr lang="de-DE" sz="1400" dirty="0"/>
                <a:t>schnell                                             </a:t>
              </a:r>
              <a:r>
                <a:rPr lang="de-DE" sz="1400" dirty="0" err="1"/>
                <a:t>schnell</a:t>
              </a:r>
              <a:r>
                <a:rPr lang="de-DE" sz="1400" dirty="0"/>
                <a:t>                                          </a:t>
              </a:r>
              <a:r>
                <a:rPr lang="de-DE" sz="1400" dirty="0" err="1"/>
                <a:t>schnell</a:t>
              </a:r>
              <a:r>
                <a:rPr lang="de-DE" sz="1400" dirty="0"/>
                <a:t>                                         </a:t>
              </a:r>
              <a:r>
                <a:rPr lang="de-DE" sz="1400" dirty="0" err="1"/>
                <a:t>schnell</a:t>
              </a:r>
              <a:endParaRPr lang="de-DE" sz="1400" dirty="0"/>
            </a:p>
          </p:txBody>
        </p:sp>
        <p:pic>
          <p:nvPicPr>
            <p:cNvPr id="9" name="CP 045 Holla_gut_Gsell_langs_T1">
              <a:hlinkClick r:id="" action="ppaction://media"/>
              <a:extLst>
                <a:ext uri="{FF2B5EF4-FFF2-40B4-BE49-F238E27FC236}">
                  <a16:creationId xmlns:a16="http://schemas.microsoft.com/office/drawing/2014/main" id="{B1910B2F-D4C0-438D-8162-DE260F06AFDC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3">
                    <p14:trim end="43638.3673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2042592" y="5074920"/>
              <a:ext cx="609600" cy="609600"/>
            </a:xfrm>
            <a:prstGeom prst="rect">
              <a:avLst/>
            </a:prstGeom>
          </p:spPr>
        </p:pic>
        <p:pic>
          <p:nvPicPr>
            <p:cNvPr id="10" name="CP 045 Holla_gut_Gsell_langs_T2">
              <a:hlinkClick r:id="" action="ppaction://media"/>
              <a:extLst>
                <a:ext uri="{FF2B5EF4-FFF2-40B4-BE49-F238E27FC236}">
                  <a16:creationId xmlns:a16="http://schemas.microsoft.com/office/drawing/2014/main" id="{1BC8A030-536B-4A39-982D-4D09B58246EC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4">
                    <p14:trim end="43638.3673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4450080" y="5136082"/>
              <a:ext cx="609600" cy="609600"/>
            </a:xfrm>
            <a:prstGeom prst="rect">
              <a:avLst/>
            </a:prstGeom>
          </p:spPr>
        </p:pic>
        <p:pic>
          <p:nvPicPr>
            <p:cNvPr id="11" name="CP 045 Holla_gut_Gsell_langs_B1">
              <a:hlinkClick r:id="" action="ppaction://media"/>
              <a:extLst>
                <a:ext uri="{FF2B5EF4-FFF2-40B4-BE49-F238E27FC236}">
                  <a16:creationId xmlns:a16="http://schemas.microsoft.com/office/drawing/2014/main" id="{1397613F-1B57-409A-9B36-91B69F6E1491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5">
                    <p14:trim end="43716.7346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6552768" y="5107445"/>
              <a:ext cx="609600" cy="609600"/>
            </a:xfrm>
            <a:prstGeom prst="rect">
              <a:avLst/>
            </a:prstGeom>
          </p:spPr>
        </p:pic>
        <p:pic>
          <p:nvPicPr>
            <p:cNvPr id="12" name="CP 045 Holla_gut_Gsell_langs_B2">
              <a:hlinkClick r:id="" action="ppaction://media"/>
              <a:extLst>
                <a:ext uri="{FF2B5EF4-FFF2-40B4-BE49-F238E27FC236}">
                  <a16:creationId xmlns:a16="http://schemas.microsoft.com/office/drawing/2014/main" id="{1CB343D1-2CA2-41A6-81B4-1F32FA25F4D3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6">
                    <p14:trim end="43716.7346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8677278" y="5064529"/>
              <a:ext cx="609600" cy="609600"/>
            </a:xfrm>
            <a:prstGeom prst="rect">
              <a:avLst/>
            </a:prstGeom>
          </p:spPr>
        </p:pic>
        <p:pic>
          <p:nvPicPr>
            <p:cNvPr id="13" name="CP 045 Holla_gut_Gsell_T1">
              <a:hlinkClick r:id="" action="ppaction://media"/>
              <a:extLst>
                <a:ext uri="{FF2B5EF4-FFF2-40B4-BE49-F238E27FC236}">
                  <a16:creationId xmlns:a16="http://schemas.microsoft.com/office/drawing/2014/main" id="{9EBB2786-A82B-4939-9B48-8B40883F2236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7">
                    <p14:trim end="28311.0204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2325570" y="5613135"/>
              <a:ext cx="609600" cy="609600"/>
            </a:xfrm>
            <a:prstGeom prst="rect">
              <a:avLst/>
            </a:prstGeom>
          </p:spPr>
        </p:pic>
        <p:pic>
          <p:nvPicPr>
            <p:cNvPr id="14" name="CP 045 Holla_gut_Gsell_T2">
              <a:hlinkClick r:id="" action="ppaction://media"/>
              <a:extLst>
                <a:ext uri="{FF2B5EF4-FFF2-40B4-BE49-F238E27FC236}">
                  <a16:creationId xmlns:a16="http://schemas.microsoft.com/office/drawing/2014/main" id="{F7C32599-583A-4819-8502-9DF47D7D5918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8">
                    <p14:trim end="28311.0204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4840403" y="5652843"/>
              <a:ext cx="609600" cy="609600"/>
            </a:xfrm>
            <a:prstGeom prst="rect">
              <a:avLst/>
            </a:prstGeom>
          </p:spPr>
        </p:pic>
        <p:pic>
          <p:nvPicPr>
            <p:cNvPr id="15" name="CP 045 Holla_gut_Gsell_B1">
              <a:hlinkClick r:id="" action="ppaction://media"/>
              <a:extLst>
                <a:ext uri="{FF2B5EF4-FFF2-40B4-BE49-F238E27FC236}">
                  <a16:creationId xmlns:a16="http://schemas.microsoft.com/office/drawing/2014/main" id="{C7F27A04-0C4B-4EBA-A510-AC4013513AF5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9">
                    <p14:trim end="28311.0204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6943091" y="5652843"/>
              <a:ext cx="609600" cy="609600"/>
            </a:xfrm>
            <a:prstGeom prst="rect">
              <a:avLst/>
            </a:prstGeom>
          </p:spPr>
        </p:pic>
      </p:grpSp>
      <p:pic>
        <p:nvPicPr>
          <p:cNvPr id="2" name="CP 045 Holla_gut_Gsell_B2">
            <a:hlinkClick r:id="" action="ppaction://media"/>
            <a:extLst>
              <a:ext uri="{FF2B5EF4-FFF2-40B4-BE49-F238E27FC236}">
                <a16:creationId xmlns:a16="http://schemas.microsoft.com/office/drawing/2014/main" id="{581D77F6-C2C7-4D11-9A31-81A2C1F8F0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311.020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23194" y="5613135"/>
            <a:ext cx="609600" cy="609600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1F8A4B48-D71E-4043-AD04-7F486E2557B5}"/>
              </a:ext>
            </a:extLst>
          </p:cNvPr>
          <p:cNvSpPr/>
          <p:nvPr/>
        </p:nvSpPr>
        <p:spPr>
          <a:xfrm>
            <a:off x="6836836" y="1098259"/>
            <a:ext cx="419925" cy="1808518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B305756B-2758-449B-B891-CA10CB4CFB8F}"/>
              </a:ext>
            </a:extLst>
          </p:cNvPr>
          <p:cNvSpPr/>
          <p:nvPr/>
        </p:nvSpPr>
        <p:spPr>
          <a:xfrm>
            <a:off x="8603269" y="1098259"/>
            <a:ext cx="419925" cy="1808518"/>
          </a:xfrm>
          <a:prstGeom prst="rect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981D529A-9D1E-422E-80A3-D1BF665D11BC}"/>
              </a:ext>
            </a:extLst>
          </p:cNvPr>
          <p:cNvSpPr/>
          <p:nvPr/>
        </p:nvSpPr>
        <p:spPr>
          <a:xfrm>
            <a:off x="10326451" y="1090352"/>
            <a:ext cx="419925" cy="1808518"/>
          </a:xfrm>
          <a:prstGeom prst="rect">
            <a:avLst/>
          </a:prstGeom>
          <a:solidFill>
            <a:srgbClr val="00B05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0BB6C38-AEBD-4D38-B4B1-1EA1C441C5FF}"/>
              </a:ext>
            </a:extLst>
          </p:cNvPr>
          <p:cNvSpPr txBox="1"/>
          <p:nvPr/>
        </p:nvSpPr>
        <p:spPr>
          <a:xfrm>
            <a:off x="4511261" y="423854"/>
            <a:ext cx="2360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Struktur der Normalkadenz:</a:t>
            </a:r>
          </a:p>
          <a:p>
            <a:r>
              <a:rPr lang="de-DE" sz="1400" dirty="0"/>
              <a:t>        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1EE84C5-8D4F-4147-BB9A-B2123F72F3EC}"/>
              </a:ext>
            </a:extLst>
          </p:cNvPr>
          <p:cNvSpPr txBox="1"/>
          <p:nvPr/>
        </p:nvSpPr>
        <p:spPr>
          <a:xfrm>
            <a:off x="6797765" y="442493"/>
            <a:ext cx="776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c-e-g</a:t>
            </a:r>
          </a:p>
          <a:p>
            <a:r>
              <a:rPr lang="de-DE" sz="1400" dirty="0"/>
              <a:t>IV. Stufe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326CD56-DE4C-4A87-A4C9-54615A8D6B90}"/>
              </a:ext>
            </a:extLst>
          </p:cNvPr>
          <p:cNvSpPr txBox="1"/>
          <p:nvPr/>
        </p:nvSpPr>
        <p:spPr>
          <a:xfrm>
            <a:off x="8510703" y="451775"/>
            <a:ext cx="73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d-</a:t>
            </a:r>
            <a:r>
              <a:rPr lang="de-DE" sz="1400" i="1" dirty="0" err="1"/>
              <a:t>fis</a:t>
            </a:r>
            <a:r>
              <a:rPr lang="de-DE" sz="1400" i="1" dirty="0"/>
              <a:t>-a</a:t>
            </a:r>
          </a:p>
          <a:p>
            <a:r>
              <a:rPr lang="de-DE" sz="1400" dirty="0"/>
              <a:t>V. Stufe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8D4726B-86F2-4CE6-9A55-76154D04721D}"/>
              </a:ext>
            </a:extLst>
          </p:cNvPr>
          <p:cNvSpPr txBox="1"/>
          <p:nvPr/>
        </p:nvSpPr>
        <p:spPr>
          <a:xfrm>
            <a:off x="10159459" y="442070"/>
            <a:ext cx="691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g-h-d</a:t>
            </a:r>
          </a:p>
          <a:p>
            <a:r>
              <a:rPr lang="de-DE" sz="1400" dirty="0"/>
              <a:t>I. Stufe</a:t>
            </a: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64F37FF2-151A-4232-AF04-AAABE2842BED}"/>
              </a:ext>
            </a:extLst>
          </p:cNvPr>
          <p:cNvCxnSpPr/>
          <p:nvPr/>
        </p:nvCxnSpPr>
        <p:spPr>
          <a:xfrm>
            <a:off x="6766524" y="451775"/>
            <a:ext cx="3412232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A1BA0012-E07B-4EB2-8CAD-2ECB27C2AF57}"/>
              </a:ext>
            </a:extLst>
          </p:cNvPr>
          <p:cNvCxnSpPr>
            <a:cxnSpLocks/>
          </p:cNvCxnSpPr>
          <p:nvPr/>
        </p:nvCxnSpPr>
        <p:spPr>
          <a:xfrm>
            <a:off x="5271256" y="3083425"/>
            <a:ext cx="1671835" cy="0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CE02835B-0EE7-43F0-B389-F8742CE99057}"/>
              </a:ext>
            </a:extLst>
          </p:cNvPr>
          <p:cNvCxnSpPr>
            <a:cxnSpLocks/>
          </p:cNvCxnSpPr>
          <p:nvPr/>
        </p:nvCxnSpPr>
        <p:spPr>
          <a:xfrm>
            <a:off x="7552691" y="3083425"/>
            <a:ext cx="1124587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77AFD120-1AEA-4718-B67A-D5C5B5BBDADA}"/>
              </a:ext>
            </a:extLst>
          </p:cNvPr>
          <p:cNvCxnSpPr>
            <a:cxnSpLocks/>
          </p:cNvCxnSpPr>
          <p:nvPr/>
        </p:nvCxnSpPr>
        <p:spPr>
          <a:xfrm>
            <a:off x="9103025" y="3083425"/>
            <a:ext cx="1263234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992963C4-0947-42A8-83AF-771B70AB1B2B}"/>
              </a:ext>
            </a:extLst>
          </p:cNvPr>
          <p:cNvSpPr txBox="1"/>
          <p:nvPr/>
        </p:nvSpPr>
        <p:spPr>
          <a:xfrm>
            <a:off x="5165935" y="3203903"/>
            <a:ext cx="169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Kadenz  nach C-Dur (IV. Stufe), </a:t>
            </a:r>
            <a:r>
              <a:rPr lang="de-DE" sz="1400" i="1" dirty="0"/>
              <a:t>f</a:t>
            </a:r>
            <a:r>
              <a:rPr lang="de-DE" sz="1400" dirty="0"/>
              <a:t> statt </a:t>
            </a:r>
            <a:r>
              <a:rPr lang="de-DE" sz="1400" i="1" dirty="0" err="1"/>
              <a:t>fis</a:t>
            </a:r>
            <a:endParaRPr lang="de-DE" sz="1400" i="1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3D8FD82-75DC-4239-8DEA-AB07C75A6D12}"/>
              </a:ext>
            </a:extLst>
          </p:cNvPr>
          <p:cNvSpPr/>
          <p:nvPr/>
        </p:nvSpPr>
        <p:spPr>
          <a:xfrm>
            <a:off x="5173966" y="1090352"/>
            <a:ext cx="207389" cy="279484"/>
          </a:xfrm>
          <a:prstGeom prst="ellipse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1291F7B0-40F6-4FD4-90FC-CA53DC016B67}"/>
              </a:ext>
            </a:extLst>
          </p:cNvPr>
          <p:cNvSpPr/>
          <p:nvPr/>
        </p:nvSpPr>
        <p:spPr>
          <a:xfrm>
            <a:off x="6000375" y="3429000"/>
            <a:ext cx="101481" cy="279484"/>
          </a:xfrm>
          <a:prstGeom prst="ellipse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6C3D12BB-2CEA-43F2-9035-10B21F4D1456}"/>
              </a:ext>
            </a:extLst>
          </p:cNvPr>
          <p:cNvCxnSpPr>
            <a:cxnSpLocks/>
            <a:endCxn id="37" idx="3"/>
          </p:cNvCxnSpPr>
          <p:nvPr/>
        </p:nvCxnSpPr>
        <p:spPr>
          <a:xfrm flipV="1">
            <a:off x="4754880" y="1328907"/>
            <a:ext cx="449457" cy="1074928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E0914D1E-A5EA-4A91-AE6E-D08D494C36C0}"/>
              </a:ext>
            </a:extLst>
          </p:cNvPr>
          <p:cNvCxnSpPr>
            <a:cxnSpLocks/>
          </p:cNvCxnSpPr>
          <p:nvPr/>
        </p:nvCxnSpPr>
        <p:spPr>
          <a:xfrm flipV="1">
            <a:off x="4040685" y="2526993"/>
            <a:ext cx="555567" cy="1401664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36563673-8DAF-421C-9490-A2DFCD56288F}"/>
              </a:ext>
            </a:extLst>
          </p:cNvPr>
          <p:cNvSpPr txBox="1"/>
          <p:nvPr/>
        </p:nvSpPr>
        <p:spPr>
          <a:xfrm>
            <a:off x="2961995" y="3754838"/>
            <a:ext cx="22762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„Querstand“: Halbtonwechsel in einer anderen Stimme</a:t>
            </a:r>
          </a:p>
        </p:txBody>
      </p: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A00F830F-E716-428D-88EB-725977C876BB}"/>
              </a:ext>
            </a:extLst>
          </p:cNvPr>
          <p:cNvCxnSpPr>
            <a:cxnSpLocks/>
          </p:cNvCxnSpPr>
          <p:nvPr/>
        </p:nvCxnSpPr>
        <p:spPr>
          <a:xfrm flipV="1">
            <a:off x="740110" y="1285596"/>
            <a:ext cx="457210" cy="2179917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42562714-88EE-4DDD-8342-03F85197BEDC}"/>
              </a:ext>
            </a:extLst>
          </p:cNvPr>
          <p:cNvCxnSpPr>
            <a:cxnSpLocks/>
          </p:cNvCxnSpPr>
          <p:nvPr/>
        </p:nvCxnSpPr>
        <p:spPr>
          <a:xfrm flipV="1">
            <a:off x="753136" y="2526164"/>
            <a:ext cx="486017" cy="931287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>
            <a:extLst>
              <a:ext uri="{FF2B5EF4-FFF2-40B4-BE49-F238E27FC236}">
                <a16:creationId xmlns:a16="http://schemas.microsoft.com/office/drawing/2014/main" id="{A874A79C-B9EC-4AAE-9C36-C643AC1C99E8}"/>
              </a:ext>
            </a:extLst>
          </p:cNvPr>
          <p:cNvSpPr txBox="1"/>
          <p:nvPr/>
        </p:nvSpPr>
        <p:spPr>
          <a:xfrm>
            <a:off x="334815" y="3493228"/>
            <a:ext cx="1498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letztes Kreuz: </a:t>
            </a:r>
          </a:p>
          <a:p>
            <a:r>
              <a:rPr lang="de-DE" sz="1400" dirty="0" err="1"/>
              <a:t>fis</a:t>
            </a:r>
            <a:r>
              <a:rPr lang="de-DE" sz="1400" dirty="0"/>
              <a:t>  = </a:t>
            </a:r>
            <a:r>
              <a:rPr lang="de-DE" sz="1400" dirty="0" err="1"/>
              <a:t>ti</a:t>
            </a:r>
            <a:r>
              <a:rPr lang="de-DE" sz="1400" dirty="0"/>
              <a:t>  &gt; G = do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9A63FAA4-5B7F-4939-AC3E-9C8B8E33BA60}"/>
              </a:ext>
            </a:extLst>
          </p:cNvPr>
          <p:cNvSpPr txBox="1"/>
          <p:nvPr/>
        </p:nvSpPr>
        <p:spPr>
          <a:xfrm>
            <a:off x="7439617" y="3212560"/>
            <a:ext cx="13084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Kadenz nach D-Dur, V. Stufe, </a:t>
            </a:r>
            <a:r>
              <a:rPr lang="de-DE" sz="1400" i="1" dirty="0" err="1"/>
              <a:t>cis</a:t>
            </a:r>
            <a:r>
              <a:rPr lang="de-DE" sz="1400" dirty="0"/>
              <a:t> statt </a:t>
            </a:r>
            <a:r>
              <a:rPr lang="de-DE" sz="1400" i="1" dirty="0"/>
              <a:t>c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87BF45C4-A6FC-42E0-862F-3EA8557A774A}"/>
              </a:ext>
            </a:extLst>
          </p:cNvPr>
          <p:cNvSpPr txBox="1"/>
          <p:nvPr/>
        </p:nvSpPr>
        <p:spPr>
          <a:xfrm>
            <a:off x="9078355" y="3251355"/>
            <a:ext cx="1619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Kadenz nach G-Dur, I. Stufe</a:t>
            </a:r>
          </a:p>
        </p:txBody>
      </p:sp>
    </p:spTree>
    <p:extLst>
      <p:ext uri="{BB962C8B-B14F-4D97-AF65-F5344CB8AC3E}">
        <p14:creationId xmlns:p14="http://schemas.microsoft.com/office/powerpoint/2010/main" val="285788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36" grpId="0"/>
      <p:bldP spid="37" grpId="0" animBg="1"/>
      <p:bldP spid="38" grpId="0" animBg="1"/>
      <p:bldP spid="45" grpId="0"/>
      <p:bldP spid="50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11DA241-811A-452D-8193-522D8BC655EF}"/>
              </a:ext>
            </a:extLst>
          </p:cNvPr>
          <p:cNvGrpSpPr/>
          <p:nvPr/>
        </p:nvGrpSpPr>
        <p:grpSpPr>
          <a:xfrm>
            <a:off x="1419497" y="763165"/>
            <a:ext cx="8367029" cy="2402115"/>
            <a:chOff x="1079863" y="789290"/>
            <a:chExt cx="8367029" cy="2402115"/>
          </a:xfrm>
        </p:grpSpPr>
        <p:pic>
          <p:nvPicPr>
            <p:cNvPr id="3" name="Grafik 2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14F45791-6799-442B-94B0-90ECEA3C5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63" t="27626" r="22238" b="47065"/>
            <a:stretch/>
          </p:blipFill>
          <p:spPr>
            <a:xfrm>
              <a:off x="6633099" y="929428"/>
              <a:ext cx="2813793" cy="2110432"/>
            </a:xfrm>
            <a:prstGeom prst="rect">
              <a:avLst/>
            </a:prstGeom>
          </p:spPr>
        </p:pic>
        <p:pic>
          <p:nvPicPr>
            <p:cNvPr id="4" name="Grafik 3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9EBCF027-6B6D-487E-934D-2C7FDF4D04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64" r="3983" b="71764"/>
            <a:stretch/>
          </p:blipFill>
          <p:spPr>
            <a:xfrm>
              <a:off x="2464737" y="789290"/>
              <a:ext cx="4728543" cy="2251364"/>
            </a:xfrm>
            <a:prstGeom prst="rect">
              <a:avLst/>
            </a:prstGeom>
          </p:spPr>
        </p:pic>
        <p:pic>
          <p:nvPicPr>
            <p:cNvPr id="5" name="Grafik 4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9998E497-B1C4-4374-AB47-CF2127C1F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79" t="70285" r="53663" b="3644"/>
            <a:stretch/>
          </p:blipFill>
          <p:spPr>
            <a:xfrm>
              <a:off x="1079863" y="1193074"/>
              <a:ext cx="1927419" cy="1998331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65E0568-4BB5-4EEF-A47B-2806C06B3FAA}"/>
              </a:ext>
            </a:extLst>
          </p:cNvPr>
          <p:cNvGrpSpPr/>
          <p:nvPr/>
        </p:nvGrpSpPr>
        <p:grpSpPr>
          <a:xfrm>
            <a:off x="1229508" y="5064529"/>
            <a:ext cx="8083496" cy="1197914"/>
            <a:chOff x="1229508" y="5064529"/>
            <a:chExt cx="8083496" cy="1197914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41E47577-EA90-4E9B-903E-75F263042179}"/>
                </a:ext>
              </a:extLst>
            </p:cNvPr>
            <p:cNvSpPr txBox="1"/>
            <p:nvPr/>
          </p:nvSpPr>
          <p:spPr>
            <a:xfrm>
              <a:off x="1229508" y="5136082"/>
              <a:ext cx="80834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Tenor 1                                            Tenor 2                                         Bass 1                                          Bass 2</a:t>
              </a:r>
            </a:p>
            <a:p>
              <a:r>
                <a:rPr lang="de-DE" sz="1400" dirty="0"/>
                <a:t>langsam                                           </a:t>
              </a:r>
              <a:r>
                <a:rPr lang="de-DE" sz="1400" dirty="0" err="1"/>
                <a:t>langsam</a:t>
              </a:r>
              <a:r>
                <a:rPr lang="de-DE" sz="1400" dirty="0"/>
                <a:t>                                       </a:t>
              </a:r>
              <a:r>
                <a:rPr lang="de-DE" sz="1400" dirty="0" err="1"/>
                <a:t>langsam</a:t>
              </a:r>
              <a:r>
                <a:rPr lang="de-DE" sz="1400" dirty="0"/>
                <a:t>                                      </a:t>
              </a:r>
              <a:r>
                <a:rPr lang="de-DE" sz="1400" dirty="0" err="1"/>
                <a:t>langsam</a:t>
              </a:r>
              <a:endParaRPr lang="de-DE" sz="1400" dirty="0"/>
            </a:p>
            <a:p>
              <a:endParaRPr lang="de-DE" sz="1400" dirty="0"/>
            </a:p>
            <a:p>
              <a:r>
                <a:rPr lang="de-DE" sz="1400" dirty="0"/>
                <a:t>schnell                                             </a:t>
              </a:r>
              <a:r>
                <a:rPr lang="de-DE" sz="1400" dirty="0" err="1"/>
                <a:t>schnell</a:t>
              </a:r>
              <a:r>
                <a:rPr lang="de-DE" sz="1400" dirty="0"/>
                <a:t>                                          </a:t>
              </a:r>
              <a:r>
                <a:rPr lang="de-DE" sz="1400" dirty="0" err="1"/>
                <a:t>schnell</a:t>
              </a:r>
              <a:r>
                <a:rPr lang="de-DE" sz="1400" dirty="0"/>
                <a:t>                                      schnell</a:t>
              </a:r>
            </a:p>
          </p:txBody>
        </p:sp>
        <p:pic>
          <p:nvPicPr>
            <p:cNvPr id="8" name="CP 045 Holla_gut_Gsell_langs_T1">
              <a:hlinkClick r:id="" action="ppaction://media"/>
              <a:extLst>
                <a:ext uri="{FF2B5EF4-FFF2-40B4-BE49-F238E27FC236}">
                  <a16:creationId xmlns:a16="http://schemas.microsoft.com/office/drawing/2014/main" id="{82CCA3A1-5440-42CB-927F-DAB51488F395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3">
                    <p14:trim st="22500" end="25638.3673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2042592" y="5074920"/>
              <a:ext cx="609600" cy="609600"/>
            </a:xfrm>
            <a:prstGeom prst="rect">
              <a:avLst/>
            </a:prstGeom>
          </p:spPr>
        </p:pic>
        <p:pic>
          <p:nvPicPr>
            <p:cNvPr id="9" name="CP 045 Holla_gut_Gsell_langs_T2">
              <a:hlinkClick r:id="" action="ppaction://media"/>
              <a:extLst>
                <a:ext uri="{FF2B5EF4-FFF2-40B4-BE49-F238E27FC236}">
                  <a16:creationId xmlns:a16="http://schemas.microsoft.com/office/drawing/2014/main" id="{211DF635-FEA3-40AD-998D-EAFD2922E008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4">
                    <p14:trim st="22500" end="25638.3673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4450080" y="5136082"/>
              <a:ext cx="609600" cy="609600"/>
            </a:xfrm>
            <a:prstGeom prst="rect">
              <a:avLst/>
            </a:prstGeom>
          </p:spPr>
        </p:pic>
        <p:pic>
          <p:nvPicPr>
            <p:cNvPr id="10" name="CP 045 Holla_gut_Gsell_langs_B1">
              <a:hlinkClick r:id="" action="ppaction://media"/>
              <a:extLst>
                <a:ext uri="{FF2B5EF4-FFF2-40B4-BE49-F238E27FC236}">
                  <a16:creationId xmlns:a16="http://schemas.microsoft.com/office/drawing/2014/main" id="{15174392-0B7F-4FD8-AAEF-479230749AD0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5">
                    <p14:trim st="22500" end="25716.7346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6552768" y="5107445"/>
              <a:ext cx="609600" cy="609600"/>
            </a:xfrm>
            <a:prstGeom prst="rect">
              <a:avLst/>
            </a:prstGeom>
          </p:spPr>
        </p:pic>
        <p:pic>
          <p:nvPicPr>
            <p:cNvPr id="11" name="CP 045 Holla_gut_Gsell_langs_B2">
              <a:hlinkClick r:id="" action="ppaction://media"/>
              <a:extLst>
                <a:ext uri="{FF2B5EF4-FFF2-40B4-BE49-F238E27FC236}">
                  <a16:creationId xmlns:a16="http://schemas.microsoft.com/office/drawing/2014/main" id="{E8BB5A53-81A8-4DE5-A56D-78F7797B7977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6">
                    <p14:trim st="22500" end="25716.7346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8677278" y="5064529"/>
              <a:ext cx="609600" cy="609600"/>
            </a:xfrm>
            <a:prstGeom prst="rect">
              <a:avLst/>
            </a:prstGeom>
          </p:spPr>
        </p:pic>
        <p:pic>
          <p:nvPicPr>
            <p:cNvPr id="12" name="CP 045 Holla_gut_Gsell_T1">
              <a:hlinkClick r:id="" action="ppaction://media"/>
              <a:extLst>
                <a:ext uri="{FF2B5EF4-FFF2-40B4-BE49-F238E27FC236}">
                  <a16:creationId xmlns:a16="http://schemas.microsoft.com/office/drawing/2014/main" id="{424699E3-0BB6-4FA8-9C55-E4CAE4B9C3A6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7">
                    <p14:trim st="14500" end="16311.0204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2325570" y="5613135"/>
              <a:ext cx="609600" cy="609600"/>
            </a:xfrm>
            <a:prstGeom prst="rect">
              <a:avLst/>
            </a:prstGeom>
          </p:spPr>
        </p:pic>
        <p:pic>
          <p:nvPicPr>
            <p:cNvPr id="13" name="CP 045 Holla_gut_Gsell_T2">
              <a:hlinkClick r:id="" action="ppaction://media"/>
              <a:extLst>
                <a:ext uri="{FF2B5EF4-FFF2-40B4-BE49-F238E27FC236}">
                  <a16:creationId xmlns:a16="http://schemas.microsoft.com/office/drawing/2014/main" id="{921E6B57-ED70-420E-9B38-D9405F6E7CF6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8">
                    <p14:trim st="14500" end="16311.0204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4840403" y="5652843"/>
              <a:ext cx="609600" cy="609600"/>
            </a:xfrm>
            <a:prstGeom prst="rect">
              <a:avLst/>
            </a:prstGeom>
          </p:spPr>
        </p:pic>
        <p:pic>
          <p:nvPicPr>
            <p:cNvPr id="14" name="CP 045 Holla_gut_Gsell_B1">
              <a:hlinkClick r:id="" action="ppaction://media"/>
              <a:extLst>
                <a:ext uri="{FF2B5EF4-FFF2-40B4-BE49-F238E27FC236}">
                  <a16:creationId xmlns:a16="http://schemas.microsoft.com/office/drawing/2014/main" id="{0ADD8F78-0A44-480E-874C-A93F26A921D3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9">
                    <p14:trim st="14500" end="16311.0204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6943091" y="5652843"/>
              <a:ext cx="609600" cy="609600"/>
            </a:xfrm>
            <a:prstGeom prst="rect">
              <a:avLst/>
            </a:prstGeom>
          </p:spPr>
        </p:pic>
      </p:grpSp>
      <p:pic>
        <p:nvPicPr>
          <p:cNvPr id="16" name="CP 045 Holla_gut_Gsell_B2">
            <a:hlinkClick r:id="" action="ppaction://media"/>
            <a:extLst>
              <a:ext uri="{FF2B5EF4-FFF2-40B4-BE49-F238E27FC236}">
                <a16:creationId xmlns:a16="http://schemas.microsoft.com/office/drawing/2014/main" id="{CF3AB250-8705-4180-8021-BBC962D4C9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00" end="16311.020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23194" y="5613135"/>
            <a:ext cx="609600" cy="609600"/>
          </a:xfrm>
          <a:prstGeom prst="rect">
            <a:avLst/>
          </a:prstGeom>
        </p:spPr>
      </p:pic>
      <p:sp>
        <p:nvSpPr>
          <p:cNvPr id="17" name="Eckige Klammer links 16">
            <a:extLst>
              <a:ext uri="{FF2B5EF4-FFF2-40B4-BE49-F238E27FC236}">
                <a16:creationId xmlns:a16="http://schemas.microsoft.com/office/drawing/2014/main" id="{A1948A10-8296-460C-B945-6909F92D914A}"/>
              </a:ext>
            </a:extLst>
          </p:cNvPr>
          <p:cNvSpPr/>
          <p:nvPr/>
        </p:nvSpPr>
        <p:spPr>
          <a:xfrm rot="16200000">
            <a:off x="4126424" y="2214174"/>
            <a:ext cx="209158" cy="1828401"/>
          </a:xfrm>
          <a:prstGeom prst="lef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ckige Klammer links 17">
            <a:extLst>
              <a:ext uri="{FF2B5EF4-FFF2-40B4-BE49-F238E27FC236}">
                <a16:creationId xmlns:a16="http://schemas.microsoft.com/office/drawing/2014/main" id="{8E33B1B0-C47C-4BBB-8A06-4002337F9E12}"/>
              </a:ext>
            </a:extLst>
          </p:cNvPr>
          <p:cNvSpPr/>
          <p:nvPr/>
        </p:nvSpPr>
        <p:spPr>
          <a:xfrm rot="16200000">
            <a:off x="7440992" y="1228339"/>
            <a:ext cx="209158" cy="3769301"/>
          </a:xfrm>
          <a:prstGeom prst="leftBracke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04F8F8E-43C6-4F11-8742-B89B1B27E448}"/>
              </a:ext>
            </a:extLst>
          </p:cNvPr>
          <p:cNvSpPr txBox="1"/>
          <p:nvPr/>
        </p:nvSpPr>
        <p:spPr>
          <a:xfrm>
            <a:off x="3195564" y="3319989"/>
            <a:ext cx="2254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Bereich der II. Stufe </a:t>
            </a:r>
            <a:r>
              <a:rPr lang="de-DE" sz="1400" i="1" dirty="0"/>
              <a:t>a-c-e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A654A3D-7725-482C-960F-79AC07274572}"/>
              </a:ext>
            </a:extLst>
          </p:cNvPr>
          <p:cNvSpPr txBox="1"/>
          <p:nvPr/>
        </p:nvSpPr>
        <p:spPr>
          <a:xfrm>
            <a:off x="2703286" y="3746246"/>
            <a:ext cx="2465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mit Zwischendominante </a:t>
            </a:r>
            <a:r>
              <a:rPr lang="de-DE" sz="1400" i="1" dirty="0"/>
              <a:t>e-</a:t>
            </a:r>
            <a:r>
              <a:rPr lang="de-DE" sz="1400" i="1" dirty="0" err="1"/>
              <a:t>gis</a:t>
            </a:r>
            <a:r>
              <a:rPr lang="de-DE" sz="1400" i="1" dirty="0"/>
              <a:t>-h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13F9707-1FC6-4767-8A2C-51DE79648F85}"/>
              </a:ext>
            </a:extLst>
          </p:cNvPr>
          <p:cNvSpPr txBox="1"/>
          <p:nvPr/>
        </p:nvSpPr>
        <p:spPr>
          <a:xfrm>
            <a:off x="3195564" y="4097085"/>
            <a:ext cx="2364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Abschluss Dur statt Moll, wird  Dominante zur V. Stufe (auf </a:t>
            </a:r>
            <a:r>
              <a:rPr lang="de-DE" sz="1400" i="1" dirty="0"/>
              <a:t>d</a:t>
            </a:r>
            <a:r>
              <a:rPr lang="de-DE" sz="1400" dirty="0"/>
              <a:t>)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93E85567-7DC0-4713-9073-67BC83935558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2971343"/>
            <a:ext cx="182880" cy="8111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56FF325B-45E3-4A11-A9DB-D990446D5ADD}"/>
              </a:ext>
            </a:extLst>
          </p:cNvPr>
          <p:cNvCxnSpPr>
            <a:cxnSpLocks/>
          </p:cNvCxnSpPr>
          <p:nvPr/>
        </p:nvCxnSpPr>
        <p:spPr>
          <a:xfrm flipH="1" flipV="1">
            <a:off x="5011001" y="2936760"/>
            <a:ext cx="288339" cy="1262035"/>
          </a:xfrm>
          <a:prstGeom prst="straightConnector1">
            <a:avLst/>
          </a:prstGeom>
          <a:ln w="19050">
            <a:solidFill>
              <a:srgbClr val="E28A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DA95F7CC-B1B5-467C-BF1E-7CE340CD50BE}"/>
              </a:ext>
            </a:extLst>
          </p:cNvPr>
          <p:cNvSpPr txBox="1"/>
          <p:nvPr/>
        </p:nvSpPr>
        <p:spPr>
          <a:xfrm>
            <a:off x="5946674" y="3386718"/>
            <a:ext cx="383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Bereich der V. Stufe </a:t>
            </a:r>
            <a:r>
              <a:rPr lang="de-DE" sz="1400" i="1" dirty="0"/>
              <a:t>d-</a:t>
            </a:r>
            <a:r>
              <a:rPr lang="de-DE" sz="1400" i="1" dirty="0" err="1"/>
              <a:t>fis</a:t>
            </a:r>
            <a:r>
              <a:rPr lang="de-DE" sz="1400" i="1" dirty="0"/>
              <a:t>-a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06C0F39D-53AF-4F57-A0D3-39BA159680B2}"/>
              </a:ext>
            </a:extLst>
          </p:cNvPr>
          <p:cNvSpPr txBox="1"/>
          <p:nvPr/>
        </p:nvSpPr>
        <p:spPr>
          <a:xfrm>
            <a:off x="6857568" y="4143274"/>
            <a:ext cx="242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mit Ausweichung in die Mollvariante </a:t>
            </a:r>
            <a:r>
              <a:rPr lang="de-DE" sz="1400" i="1" dirty="0"/>
              <a:t>d-f-a</a:t>
            </a:r>
          </a:p>
        </p:txBody>
      </p:sp>
      <p:sp>
        <p:nvSpPr>
          <p:cNvPr id="29" name="Eckige Klammer links 28">
            <a:extLst>
              <a:ext uri="{FF2B5EF4-FFF2-40B4-BE49-F238E27FC236}">
                <a16:creationId xmlns:a16="http://schemas.microsoft.com/office/drawing/2014/main" id="{55944895-23AC-4B4F-8A12-61FCBB38F30A}"/>
              </a:ext>
            </a:extLst>
          </p:cNvPr>
          <p:cNvSpPr/>
          <p:nvPr/>
        </p:nvSpPr>
        <p:spPr>
          <a:xfrm rot="16200000">
            <a:off x="7629311" y="3239770"/>
            <a:ext cx="172288" cy="1606084"/>
          </a:xfrm>
          <a:prstGeom prst="lef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0B6E9B6-2441-42BF-BAB0-38057A9E6849}"/>
              </a:ext>
            </a:extLst>
          </p:cNvPr>
          <p:cNvSpPr txBox="1"/>
          <p:nvPr/>
        </p:nvSpPr>
        <p:spPr>
          <a:xfrm>
            <a:off x="5954291" y="3612513"/>
            <a:ext cx="250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mit Wechseldominante </a:t>
            </a:r>
            <a:r>
              <a:rPr lang="de-DE" sz="1400" i="1" dirty="0"/>
              <a:t>a-</a:t>
            </a:r>
            <a:r>
              <a:rPr lang="de-DE" sz="1400" i="1" dirty="0" err="1"/>
              <a:t>cis</a:t>
            </a:r>
            <a:r>
              <a:rPr lang="de-DE" sz="1400" i="1" dirty="0"/>
              <a:t>-e</a:t>
            </a: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D1332279-6997-4946-8FD3-BDB21843761C}"/>
              </a:ext>
            </a:extLst>
          </p:cNvPr>
          <p:cNvCxnSpPr>
            <a:cxnSpLocks/>
          </p:cNvCxnSpPr>
          <p:nvPr/>
        </p:nvCxnSpPr>
        <p:spPr>
          <a:xfrm flipH="1" flipV="1">
            <a:off x="5792538" y="2617512"/>
            <a:ext cx="2101957" cy="1100903"/>
          </a:xfrm>
          <a:prstGeom prst="straightConnector1">
            <a:avLst/>
          </a:prstGeom>
          <a:ln w="19050">
            <a:solidFill>
              <a:srgbClr val="E28A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D928A25F-D69F-4712-A995-3B7695398E41}"/>
              </a:ext>
            </a:extLst>
          </p:cNvPr>
          <p:cNvCxnSpPr>
            <a:cxnSpLocks/>
          </p:cNvCxnSpPr>
          <p:nvPr/>
        </p:nvCxnSpPr>
        <p:spPr>
          <a:xfrm flipH="1" flipV="1">
            <a:off x="7347308" y="2746702"/>
            <a:ext cx="635699" cy="963447"/>
          </a:xfrm>
          <a:prstGeom prst="straightConnector1">
            <a:avLst/>
          </a:prstGeom>
          <a:ln w="19050">
            <a:solidFill>
              <a:srgbClr val="E28A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C537C954-987E-49E2-89BE-98E3E55EAC5E}"/>
              </a:ext>
            </a:extLst>
          </p:cNvPr>
          <p:cNvCxnSpPr>
            <a:cxnSpLocks/>
          </p:cNvCxnSpPr>
          <p:nvPr/>
        </p:nvCxnSpPr>
        <p:spPr>
          <a:xfrm flipV="1">
            <a:off x="8042961" y="2850410"/>
            <a:ext cx="670148" cy="859740"/>
          </a:xfrm>
          <a:prstGeom prst="straightConnector1">
            <a:avLst/>
          </a:prstGeom>
          <a:ln w="19050">
            <a:solidFill>
              <a:srgbClr val="E28A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81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/>
      <p:bldP spid="20" grpId="0"/>
      <p:bldP spid="21" grpId="0"/>
      <p:bldP spid="27" grpId="0"/>
      <p:bldP spid="28" grpId="0"/>
      <p:bldP spid="29" grpId="0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6D3C5EC-2386-4E02-8E7B-FDEBCE8A658B}"/>
              </a:ext>
            </a:extLst>
          </p:cNvPr>
          <p:cNvGrpSpPr/>
          <p:nvPr/>
        </p:nvGrpSpPr>
        <p:grpSpPr>
          <a:xfrm>
            <a:off x="342890" y="875209"/>
            <a:ext cx="11669586" cy="1991182"/>
            <a:chOff x="342890" y="875209"/>
            <a:chExt cx="11669586" cy="1991182"/>
          </a:xfrm>
        </p:grpSpPr>
        <p:pic>
          <p:nvPicPr>
            <p:cNvPr id="5" name="Grafik 4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34313CF4-AD57-4F95-99C4-EB8521E0D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02" t="75042" r="3615" b="3918"/>
            <a:stretch/>
          </p:blipFill>
          <p:spPr>
            <a:xfrm>
              <a:off x="6795179" y="1029688"/>
              <a:ext cx="5217297" cy="1836703"/>
            </a:xfrm>
            <a:prstGeom prst="rect">
              <a:avLst/>
            </a:prstGeom>
          </p:spPr>
        </p:pic>
        <p:pic>
          <p:nvPicPr>
            <p:cNvPr id="4" name="Grafik 3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8E0C34C5-8619-4AFF-877B-9AA20CF84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02" t="53545" r="3615" b="25415"/>
            <a:stretch/>
          </p:blipFill>
          <p:spPr>
            <a:xfrm>
              <a:off x="2325570" y="1029688"/>
              <a:ext cx="5095578" cy="1793852"/>
            </a:xfrm>
            <a:prstGeom prst="rect">
              <a:avLst/>
            </a:prstGeom>
          </p:spPr>
        </p:pic>
        <p:pic>
          <p:nvPicPr>
            <p:cNvPr id="3" name="Grafik 2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14F45791-6799-442B-94B0-90ECEA3C5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24" t="27016" r="3615" b="46912"/>
            <a:stretch/>
          </p:blipFill>
          <p:spPr>
            <a:xfrm>
              <a:off x="342890" y="875209"/>
              <a:ext cx="2604496" cy="1919694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249F84D-89D1-4315-BACD-751D78DAC763}"/>
              </a:ext>
            </a:extLst>
          </p:cNvPr>
          <p:cNvGrpSpPr/>
          <p:nvPr/>
        </p:nvGrpSpPr>
        <p:grpSpPr>
          <a:xfrm>
            <a:off x="1229508" y="5064529"/>
            <a:ext cx="8083496" cy="1197914"/>
            <a:chOff x="1229508" y="5064529"/>
            <a:chExt cx="8083496" cy="1197914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6ADF6A4D-D2AE-40B4-AA35-29C1819DFEBE}"/>
                </a:ext>
              </a:extLst>
            </p:cNvPr>
            <p:cNvSpPr txBox="1"/>
            <p:nvPr/>
          </p:nvSpPr>
          <p:spPr>
            <a:xfrm>
              <a:off x="1229508" y="5136082"/>
              <a:ext cx="80834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Tenor 1                                            Tenor 2                                         Bass 1                                          Bass 2</a:t>
              </a:r>
            </a:p>
            <a:p>
              <a:r>
                <a:rPr lang="de-DE" sz="1400" dirty="0"/>
                <a:t>langsam                                           </a:t>
              </a:r>
              <a:r>
                <a:rPr lang="de-DE" sz="1400" dirty="0" err="1"/>
                <a:t>langsam</a:t>
              </a:r>
              <a:r>
                <a:rPr lang="de-DE" sz="1400" dirty="0"/>
                <a:t>                                       </a:t>
              </a:r>
              <a:r>
                <a:rPr lang="de-DE" sz="1400" dirty="0" err="1"/>
                <a:t>langsam</a:t>
              </a:r>
              <a:r>
                <a:rPr lang="de-DE" sz="1400" dirty="0"/>
                <a:t>                                      </a:t>
              </a:r>
              <a:r>
                <a:rPr lang="de-DE" sz="1400" dirty="0" err="1"/>
                <a:t>langsam</a:t>
              </a:r>
              <a:endParaRPr lang="de-DE" sz="1400" dirty="0"/>
            </a:p>
            <a:p>
              <a:endParaRPr lang="de-DE" sz="1400" dirty="0"/>
            </a:p>
            <a:p>
              <a:r>
                <a:rPr lang="de-DE" sz="1400" dirty="0"/>
                <a:t>schnell                                             </a:t>
              </a:r>
              <a:r>
                <a:rPr lang="de-DE" sz="1400" dirty="0" err="1"/>
                <a:t>schnell</a:t>
              </a:r>
              <a:r>
                <a:rPr lang="de-DE" sz="1400" dirty="0"/>
                <a:t>                                          </a:t>
              </a:r>
              <a:r>
                <a:rPr lang="de-DE" sz="1400" dirty="0" err="1"/>
                <a:t>schnell</a:t>
              </a:r>
              <a:r>
                <a:rPr lang="de-DE" sz="1400" dirty="0"/>
                <a:t>                                         schnell</a:t>
              </a:r>
            </a:p>
          </p:txBody>
        </p:sp>
        <p:pic>
          <p:nvPicPr>
            <p:cNvPr id="8" name="CP 045 Holla_gut_Gsell_langs_T1">
              <a:hlinkClick r:id="" action="ppaction://media"/>
              <a:extLst>
                <a:ext uri="{FF2B5EF4-FFF2-40B4-BE49-F238E27FC236}">
                  <a16:creationId xmlns:a16="http://schemas.microsoft.com/office/drawing/2014/main" id="{1400DCD1-0496-4B5B-BA2B-7979EE9BD17E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3">
                    <p14:trim st="40500"/>
                    <p14:fade in="1000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2042592" y="5074920"/>
              <a:ext cx="609600" cy="609600"/>
            </a:xfrm>
            <a:prstGeom prst="rect">
              <a:avLst/>
            </a:prstGeom>
          </p:spPr>
        </p:pic>
        <p:pic>
          <p:nvPicPr>
            <p:cNvPr id="9" name="CP 045 Holla_gut_Gsell_langs_T2">
              <a:hlinkClick r:id="" action="ppaction://media"/>
              <a:extLst>
                <a:ext uri="{FF2B5EF4-FFF2-40B4-BE49-F238E27FC236}">
                  <a16:creationId xmlns:a16="http://schemas.microsoft.com/office/drawing/2014/main" id="{B54F1596-4143-47CA-A999-0C83B08F8384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4">
                    <p14:trim st="40500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4450080" y="5136082"/>
              <a:ext cx="609600" cy="609600"/>
            </a:xfrm>
            <a:prstGeom prst="rect">
              <a:avLst/>
            </a:prstGeom>
          </p:spPr>
        </p:pic>
        <p:pic>
          <p:nvPicPr>
            <p:cNvPr id="10" name="CP 045 Holla_gut_Gsell_langs_B1">
              <a:hlinkClick r:id="" action="ppaction://media"/>
              <a:extLst>
                <a:ext uri="{FF2B5EF4-FFF2-40B4-BE49-F238E27FC236}">
                  <a16:creationId xmlns:a16="http://schemas.microsoft.com/office/drawing/2014/main" id="{D66AAED3-3865-4695-99B1-780CDA0A239F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5">
                    <p14:trim st="40500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6552768" y="5107445"/>
              <a:ext cx="609600" cy="609600"/>
            </a:xfrm>
            <a:prstGeom prst="rect">
              <a:avLst/>
            </a:prstGeom>
          </p:spPr>
        </p:pic>
        <p:pic>
          <p:nvPicPr>
            <p:cNvPr id="11" name="CP 045 Holla_gut_Gsell_langs_B2">
              <a:hlinkClick r:id="" action="ppaction://media"/>
              <a:extLst>
                <a:ext uri="{FF2B5EF4-FFF2-40B4-BE49-F238E27FC236}">
                  <a16:creationId xmlns:a16="http://schemas.microsoft.com/office/drawing/2014/main" id="{9473073C-3200-488F-9922-2065B94A7C7F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6">
                    <p14:trim st="40500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8677278" y="5064529"/>
              <a:ext cx="609600" cy="609600"/>
            </a:xfrm>
            <a:prstGeom prst="rect">
              <a:avLst/>
            </a:prstGeom>
          </p:spPr>
        </p:pic>
        <p:pic>
          <p:nvPicPr>
            <p:cNvPr id="12" name="CP 045 Holla_gut_Gsell_T1">
              <a:hlinkClick r:id="" action="ppaction://media"/>
              <a:extLst>
                <a:ext uri="{FF2B5EF4-FFF2-40B4-BE49-F238E27FC236}">
                  <a16:creationId xmlns:a16="http://schemas.microsoft.com/office/drawing/2014/main" id="{3B7D3249-7320-4D85-9692-75C54D442F51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7">
                    <p14:trim st="26500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2325570" y="5613135"/>
              <a:ext cx="609600" cy="609600"/>
            </a:xfrm>
            <a:prstGeom prst="rect">
              <a:avLst/>
            </a:prstGeom>
          </p:spPr>
        </p:pic>
        <p:pic>
          <p:nvPicPr>
            <p:cNvPr id="13" name="CP 045 Holla_gut_Gsell_T2">
              <a:hlinkClick r:id="" action="ppaction://media"/>
              <a:extLst>
                <a:ext uri="{FF2B5EF4-FFF2-40B4-BE49-F238E27FC236}">
                  <a16:creationId xmlns:a16="http://schemas.microsoft.com/office/drawing/2014/main" id="{6299E623-4FBB-4068-88A8-776A612CFB3C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8">
                    <p14:trim st="26500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4840403" y="5652843"/>
              <a:ext cx="609600" cy="609600"/>
            </a:xfrm>
            <a:prstGeom prst="rect">
              <a:avLst/>
            </a:prstGeom>
          </p:spPr>
        </p:pic>
        <p:pic>
          <p:nvPicPr>
            <p:cNvPr id="14" name="CP 045 Holla_gut_Gsell_B1">
              <a:hlinkClick r:id="" action="ppaction://media"/>
              <a:extLst>
                <a:ext uri="{FF2B5EF4-FFF2-40B4-BE49-F238E27FC236}">
                  <a16:creationId xmlns:a16="http://schemas.microsoft.com/office/drawing/2014/main" id="{BFC458AD-50AA-4B01-9600-A160AB8B714D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9">
                    <p14:trim st="26500"/>
                  </p14:media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6943091" y="5652843"/>
              <a:ext cx="609600" cy="609600"/>
            </a:xfrm>
            <a:prstGeom prst="rect">
              <a:avLst/>
            </a:prstGeom>
          </p:spPr>
        </p:pic>
      </p:grpSp>
      <p:pic>
        <p:nvPicPr>
          <p:cNvPr id="16" name="CP 045 Holla_gut_Gsell_B2">
            <a:hlinkClick r:id="" action="ppaction://media"/>
            <a:extLst>
              <a:ext uri="{FF2B5EF4-FFF2-40B4-BE49-F238E27FC236}">
                <a16:creationId xmlns:a16="http://schemas.microsoft.com/office/drawing/2014/main" id="{BB1F42DB-C442-4845-A2BB-ACF512C0DF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23194" y="5613135"/>
            <a:ext cx="609600" cy="609600"/>
          </a:xfrm>
          <a:prstGeom prst="rect">
            <a:avLst/>
          </a:prstGeom>
        </p:spPr>
      </p:pic>
      <p:sp>
        <p:nvSpPr>
          <p:cNvPr id="17" name="Eckige Klammer links 16">
            <a:extLst>
              <a:ext uri="{FF2B5EF4-FFF2-40B4-BE49-F238E27FC236}">
                <a16:creationId xmlns:a16="http://schemas.microsoft.com/office/drawing/2014/main" id="{BC32EBB4-B988-4161-8D05-BC5E7E65B48B}"/>
              </a:ext>
            </a:extLst>
          </p:cNvPr>
          <p:cNvSpPr/>
          <p:nvPr/>
        </p:nvSpPr>
        <p:spPr>
          <a:xfrm rot="16200000">
            <a:off x="2878716" y="1177435"/>
            <a:ext cx="189744" cy="3733635"/>
          </a:xfrm>
          <a:prstGeom prst="lef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ckige Klammer links 17">
            <a:extLst>
              <a:ext uri="{FF2B5EF4-FFF2-40B4-BE49-F238E27FC236}">
                <a16:creationId xmlns:a16="http://schemas.microsoft.com/office/drawing/2014/main" id="{143A8B91-36CA-4E7D-AF99-33C33082DE34}"/>
              </a:ext>
            </a:extLst>
          </p:cNvPr>
          <p:cNvSpPr/>
          <p:nvPr/>
        </p:nvSpPr>
        <p:spPr>
          <a:xfrm rot="16200000">
            <a:off x="5959980" y="2156013"/>
            <a:ext cx="178390" cy="1787833"/>
          </a:xfrm>
          <a:prstGeom prst="leftBracket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ckige Klammer links 18">
            <a:extLst>
              <a:ext uri="{FF2B5EF4-FFF2-40B4-BE49-F238E27FC236}">
                <a16:creationId xmlns:a16="http://schemas.microsoft.com/office/drawing/2014/main" id="{4B37B865-0454-473E-B9FD-C68E8798A4E2}"/>
              </a:ext>
            </a:extLst>
          </p:cNvPr>
          <p:cNvSpPr/>
          <p:nvPr/>
        </p:nvSpPr>
        <p:spPr>
          <a:xfrm rot="16200000">
            <a:off x="8158834" y="1967727"/>
            <a:ext cx="189744" cy="2182676"/>
          </a:xfrm>
          <a:prstGeom prst="leftBracke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ckige Klammer links 19">
            <a:extLst>
              <a:ext uri="{FF2B5EF4-FFF2-40B4-BE49-F238E27FC236}">
                <a16:creationId xmlns:a16="http://schemas.microsoft.com/office/drawing/2014/main" id="{2127E1F1-AF8C-422B-AB16-322AAFC77C0F}"/>
              </a:ext>
            </a:extLst>
          </p:cNvPr>
          <p:cNvSpPr/>
          <p:nvPr/>
        </p:nvSpPr>
        <p:spPr>
          <a:xfrm rot="16200000">
            <a:off x="10552577" y="1889599"/>
            <a:ext cx="189744" cy="2309306"/>
          </a:xfrm>
          <a:prstGeom prst="leftBracket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74FFCFB-5848-43E2-9A69-B69E58FC664E}"/>
              </a:ext>
            </a:extLst>
          </p:cNvPr>
          <p:cNvSpPr txBox="1"/>
          <p:nvPr/>
        </p:nvSpPr>
        <p:spPr>
          <a:xfrm>
            <a:off x="1106770" y="3375656"/>
            <a:ext cx="3343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Bereich der IV. Stufe (C-Dur), f statt </a:t>
            </a:r>
            <a:r>
              <a:rPr lang="de-DE" sz="1400" dirty="0" err="1"/>
              <a:t>fis</a:t>
            </a:r>
            <a:endParaRPr lang="de-DE" sz="14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DB0781F-8F11-4040-AC13-9108A05BA26C}"/>
              </a:ext>
            </a:extLst>
          </p:cNvPr>
          <p:cNvSpPr txBox="1"/>
          <p:nvPr/>
        </p:nvSpPr>
        <p:spPr>
          <a:xfrm>
            <a:off x="5229214" y="3341649"/>
            <a:ext cx="1639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Bereich der I. Stufe, </a:t>
            </a:r>
          </a:p>
          <a:p>
            <a:r>
              <a:rPr lang="de-DE" sz="1400" dirty="0"/>
              <a:t>I – V – I 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BF6581A-DD22-4164-BCDE-479DA336B0B1}"/>
              </a:ext>
            </a:extLst>
          </p:cNvPr>
          <p:cNvSpPr txBox="1"/>
          <p:nvPr/>
        </p:nvSpPr>
        <p:spPr>
          <a:xfrm>
            <a:off x="7162368" y="3375656"/>
            <a:ext cx="1639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Bereich der V. Stufe, </a:t>
            </a:r>
          </a:p>
          <a:p>
            <a:r>
              <a:rPr lang="de-DE" sz="1400" dirty="0" err="1"/>
              <a:t>cis</a:t>
            </a:r>
            <a:r>
              <a:rPr lang="de-DE" sz="1400" dirty="0"/>
              <a:t> statt c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BDA204C-4920-4CF5-A5E6-4A3EDF9CCE7E}"/>
              </a:ext>
            </a:extLst>
          </p:cNvPr>
          <p:cNvSpPr txBox="1"/>
          <p:nvPr/>
        </p:nvSpPr>
        <p:spPr>
          <a:xfrm>
            <a:off x="9632794" y="3341649"/>
            <a:ext cx="1452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Normalkadenz: </a:t>
            </a:r>
          </a:p>
          <a:p>
            <a:r>
              <a:rPr lang="de-DE" sz="1400" dirty="0"/>
              <a:t>I – IV – I – V - I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5963493-27CC-45E9-9372-777AAA5F0FB1}"/>
              </a:ext>
            </a:extLst>
          </p:cNvPr>
          <p:cNvSpPr txBox="1"/>
          <p:nvPr/>
        </p:nvSpPr>
        <p:spPr>
          <a:xfrm>
            <a:off x="1022445" y="4329932"/>
            <a:ext cx="5772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Der </a:t>
            </a:r>
            <a:r>
              <a:rPr lang="de-DE" sz="1400" dirty="0" err="1"/>
              <a:t>Refrainteil</a:t>
            </a:r>
            <a:r>
              <a:rPr lang="de-DE" sz="1400" dirty="0"/>
              <a:t> hat die harmonische Struktur der Normalkadenz: IV – I – V – I 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8A60368F-3259-4497-9638-5742402D4EE2}"/>
              </a:ext>
            </a:extLst>
          </p:cNvPr>
          <p:cNvCxnSpPr>
            <a:cxnSpLocks/>
          </p:cNvCxnSpPr>
          <p:nvPr/>
        </p:nvCxnSpPr>
        <p:spPr>
          <a:xfrm flipH="1" flipV="1">
            <a:off x="5862527" y="3831560"/>
            <a:ext cx="233473" cy="52700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B1813C79-B410-47DC-92EF-942A5E599F2D}"/>
              </a:ext>
            </a:extLst>
          </p:cNvPr>
          <p:cNvCxnSpPr>
            <a:cxnSpLocks/>
          </p:cNvCxnSpPr>
          <p:nvPr/>
        </p:nvCxnSpPr>
        <p:spPr>
          <a:xfrm flipH="1" flipV="1">
            <a:off x="2189766" y="3669115"/>
            <a:ext cx="3595880" cy="7026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2C61628B-9873-4D91-A305-3AB143631748}"/>
              </a:ext>
            </a:extLst>
          </p:cNvPr>
          <p:cNvCxnSpPr>
            <a:cxnSpLocks/>
          </p:cNvCxnSpPr>
          <p:nvPr/>
        </p:nvCxnSpPr>
        <p:spPr>
          <a:xfrm flipV="1">
            <a:off x="6363966" y="3689487"/>
            <a:ext cx="1871531" cy="67375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BED1E947-8446-4656-8B1E-C57C8E87F3C6}"/>
              </a:ext>
            </a:extLst>
          </p:cNvPr>
          <p:cNvCxnSpPr>
            <a:cxnSpLocks/>
          </p:cNvCxnSpPr>
          <p:nvPr/>
        </p:nvCxnSpPr>
        <p:spPr>
          <a:xfrm flipV="1">
            <a:off x="6693031" y="3854040"/>
            <a:ext cx="3954418" cy="52229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89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</Words>
  <Application>Microsoft Office PowerPoint</Application>
  <PresentationFormat>Breitbild</PresentationFormat>
  <Paragraphs>104</Paragraphs>
  <Slides>7</Slides>
  <Notes>0</Notes>
  <HiddenSlides>0</HiddenSlides>
  <MMClips>48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</vt:lpstr>
      <vt:lpstr>Berner Singstudenten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Andreas</dc:creator>
  <cp:lastModifiedBy>Andreas</cp:lastModifiedBy>
  <cp:revision>45</cp:revision>
  <cp:lastPrinted>2020-05-18T07:56:42Z</cp:lastPrinted>
  <dcterms:created xsi:type="dcterms:W3CDTF">2020-05-18T07:18:15Z</dcterms:created>
  <dcterms:modified xsi:type="dcterms:W3CDTF">2020-05-18T20:13:05Z</dcterms:modified>
</cp:coreProperties>
</file>