
<file path=[Content_Types].xml><?xml version="1.0" encoding="utf-8"?>
<Types xmlns="http://schemas.openxmlformats.org/package/2006/content-types"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21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42FD0-6D7C-49B2-979E-1B4C3A51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BEF1CE-D07C-410C-A65A-818B9BB12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CB2964-61F4-4A7C-BDAF-4E3E7D31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389B7B-B828-47B3-B259-6B1B2F3B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9E6A3-ABD3-46EA-A7F9-1806C80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3A3A4-AD8B-4F3F-BB83-8DCDC4BE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C487DF-F8A5-4DDA-9DF8-6259AC94C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FD9558-2672-4D06-ADA1-C897DF71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564DDA-7825-432F-9BF7-EFD2705C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781B3-A18A-4C3B-99E5-8C1C9A7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377B96-75A7-4669-9CCE-C606E41F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395660-8B49-4B08-97FC-1D5EAB34B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7FF91A-C99B-49BC-B927-32A57D48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5B6C0-3AA5-44B0-8604-8091ED6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4CEF9E-A603-4DEC-B0A5-E7C8C8D9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6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D628C-34B6-42BC-93D2-3BA7D1D7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4BC4EC-2B5E-47B1-A7A1-CEEBFD34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CF9463-6E1B-4C01-BBA9-ADD1BC29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91AC69-B9DF-43D5-9F5A-0037AE47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05A866-1436-466F-9AA2-D6B1D267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38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570A5-B370-422E-A7B2-EDF6025D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5D8A76-CB22-448E-B07B-834376E6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3190A-6199-439F-B73B-C01DF173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C26636-90E4-4F3C-8E34-A82AF0B4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4845DC-45F4-44FC-841C-4A41DA4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7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8D7D1-A1E9-4E69-AAFB-827339BC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ADCC0-30D4-4E46-B151-C910DE8F6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B8BAF-7E65-4323-A09F-8766FDA3E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73CFF9-9C48-411F-8F1E-A2D7941B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43E4CD-D3BC-43B6-A62F-02717663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A54190-8FF3-4042-829B-45F44FEC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AFD6-7461-418E-B812-C82713F6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5F43C-5550-4E69-BB0D-33BCE08BB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326E1E-841E-4EC6-B23D-B43ED6F0C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F4E7DE-C96E-428D-B298-DA62259D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5C80D4-0C4B-45A8-A71E-6020F69C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0925FE-5D42-4315-806F-60D291A0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1B1D5F-3CD5-4CB4-993B-E78B3E6C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36A3FA-D616-47B3-A561-3782BDEA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5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881AD-49C4-44CF-BE43-73777E1F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A1932D-6807-43F6-8BAD-34F9FA8A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FC44D6-37D3-4F23-BA51-7AD984A1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2BCA0F-2B67-4B37-89AA-DF6F05D5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72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E909E-B3D6-4D97-B4A8-960E4935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F3AA61-80AC-4F57-9A59-5186B880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2E6F10-2726-47DF-8C24-71C02001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9F1F6-F334-4B7F-A339-640A5D3D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1425A0-3C33-4E88-AD08-9F50EB06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7FE42E-D107-4DB8-BED3-EBB86708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0BEA1D-2FBD-4716-B8A3-E404B151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07AE72-76E3-4C09-AE1B-90FAB037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33BC35-C454-49E4-B1AE-8EE65AF8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FD6A3-6AF3-44A3-9A26-37EF57A5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B0A3B8-BA8D-4913-A1A8-2E022B012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8AD286-3974-4643-8E54-23EE33488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60859F-F2BE-4955-A806-4B83A21A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E058E-B302-49DF-B5F9-0BFCD66D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B6ECAA-7366-4B91-99FB-4AECB25F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6A133B-4617-4F8A-B9EF-5E38AEAA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18A193-F5B3-4277-B17A-5C79A93A3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4F14D-21C2-413F-92AC-C1F5CF3A9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26E2-244B-4964-A026-79BECA3C0E7E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83655D-FD43-4A68-ADFA-FDEE672E8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37F7D4-3646-4FD1-9CE7-88E7A549F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B491-530C-4F97-A46C-39CB284DA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90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id"/><Relationship Id="rId7" Type="http://schemas.openxmlformats.org/officeDocument/2006/relationships/image" Target="../media/image3.jpg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4.mid"/><Relationship Id="rId4" Type="http://schemas.microsoft.com/office/2007/relationships/media" Target="../media/media3.mid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id"/><Relationship Id="rId7" Type="http://schemas.openxmlformats.org/officeDocument/2006/relationships/image" Target="../media/image3.jpg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4.mid"/><Relationship Id="rId4" Type="http://schemas.microsoft.com/office/2007/relationships/media" Target="../media/media3.mid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id"/><Relationship Id="rId7" Type="http://schemas.openxmlformats.org/officeDocument/2006/relationships/image" Target="../media/image3.jpg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4.mid"/><Relationship Id="rId4" Type="http://schemas.microsoft.com/office/2007/relationships/media" Target="../media/media3.mid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id"/><Relationship Id="rId7" Type="http://schemas.openxmlformats.org/officeDocument/2006/relationships/image" Target="../media/image6.jpg"/><Relationship Id="rId2" Type="http://schemas.microsoft.com/office/2007/relationships/media" Target="../media/media5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8.mid"/><Relationship Id="rId4" Type="http://schemas.microsoft.com/office/2007/relationships/media" Target="../media/media7.mid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id"/><Relationship Id="rId7" Type="http://schemas.openxmlformats.org/officeDocument/2006/relationships/image" Target="../media/image6.jpg"/><Relationship Id="rId2" Type="http://schemas.microsoft.com/office/2007/relationships/media" Target="../media/media5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8.mid"/><Relationship Id="rId4" Type="http://schemas.microsoft.com/office/2007/relationships/media" Target="../media/media7.mid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id"/><Relationship Id="rId7" Type="http://schemas.openxmlformats.org/officeDocument/2006/relationships/image" Target="../media/image6.jpg"/><Relationship Id="rId2" Type="http://schemas.microsoft.com/office/2007/relationships/media" Target="../media/media5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8.mid"/><Relationship Id="rId4" Type="http://schemas.microsoft.com/office/2007/relationships/media" Target="../media/media7.mid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id"/><Relationship Id="rId7" Type="http://schemas.openxmlformats.org/officeDocument/2006/relationships/image" Target="../media/image6.jpg"/><Relationship Id="rId2" Type="http://schemas.microsoft.com/office/2007/relationships/media" Target="../media/media5.mid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8.mid"/><Relationship Id="rId4" Type="http://schemas.microsoft.com/office/2007/relationships/media" Target="../media/media7.mi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783018" cy="221388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17:</a:t>
            </a:r>
          </a:p>
          <a:p>
            <a:r>
              <a:rPr lang="de-DE" sz="3200" dirty="0" err="1"/>
              <a:t>Canten</a:t>
            </a:r>
            <a:r>
              <a:rPr lang="de-DE" sz="3200" dirty="0"/>
              <a:t> 48 und 63</a:t>
            </a:r>
            <a:br>
              <a:rPr lang="de-DE" sz="3200" dirty="0"/>
            </a:b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FS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117DE44-1CE7-413D-9089-3C75DEE4E7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5357" r="73630" b="65008"/>
          <a:stretch/>
        </p:blipFill>
        <p:spPr>
          <a:xfrm>
            <a:off x="10066897" y="1152309"/>
            <a:ext cx="1877101" cy="19129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C76DEE-0A8A-43EB-9454-1A3E829301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68474" r="6266" b="4290"/>
          <a:stretch/>
        </p:blipFill>
        <p:spPr>
          <a:xfrm>
            <a:off x="6778030" y="1193681"/>
            <a:ext cx="3681658" cy="18714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5F7370-FB8D-4FDF-9BE4-7C49449B8D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43210" r="6266" b="31450"/>
          <a:stretch/>
        </p:blipFill>
        <p:spPr>
          <a:xfrm>
            <a:off x="3489163" y="1193681"/>
            <a:ext cx="3681658" cy="174113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D405DDE-6E00-4AE2-8CBE-A2B4286AE3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863" r="6266" b="56334"/>
          <a:stretch/>
        </p:blipFill>
        <p:spPr>
          <a:xfrm>
            <a:off x="200296" y="949233"/>
            <a:ext cx="3681658" cy="211647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12F48B-EDE5-49BD-AAAA-4AB5A477F854}"/>
              </a:ext>
            </a:extLst>
          </p:cNvPr>
          <p:cNvGrpSpPr/>
          <p:nvPr/>
        </p:nvGrpSpPr>
        <p:grpSpPr>
          <a:xfrm>
            <a:off x="1360512" y="5664319"/>
            <a:ext cx="9301071" cy="650972"/>
            <a:chOff x="1947653" y="5664319"/>
            <a:chExt cx="9301071" cy="650972"/>
          </a:xfrm>
        </p:grpSpPr>
        <p:pic>
          <p:nvPicPr>
            <p:cNvPr id="4" name="Im goldnen Kreuz T1">
              <a:hlinkClick r:id="" action="ppaction://media"/>
              <a:extLst>
                <a:ext uri="{FF2B5EF4-FFF2-40B4-BE49-F238E27FC236}">
                  <a16:creationId xmlns:a16="http://schemas.microsoft.com/office/drawing/2014/main" id="{0D29B2A7-AB0A-4836-8B1D-FDCB6D6E5A74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end="21200"/>
                  </p14:media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2951748" y="5672800"/>
              <a:ext cx="609600" cy="609600"/>
            </a:xfrm>
            <a:prstGeom prst="rect">
              <a:avLst/>
            </a:prstGeom>
          </p:spPr>
        </p:pic>
        <p:pic>
          <p:nvPicPr>
            <p:cNvPr id="8" name="Im goldnen Kreuz T2">
              <a:hlinkClick r:id="" action="ppaction://media"/>
              <a:extLst>
                <a:ext uri="{FF2B5EF4-FFF2-40B4-BE49-F238E27FC236}">
                  <a16:creationId xmlns:a16="http://schemas.microsoft.com/office/drawing/2014/main" id="{A85E979D-D97D-4AFE-8A8E-B2B620FBB52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end="21200"/>
                  </p14:media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486400" y="5664319"/>
              <a:ext cx="609600" cy="609600"/>
            </a:xfrm>
            <a:prstGeom prst="rect">
              <a:avLst/>
            </a:prstGeom>
          </p:spPr>
        </p:pic>
        <p:pic>
          <p:nvPicPr>
            <p:cNvPr id="9" name="Im goldnen Kreuz B1">
              <a:hlinkClick r:id="" action="ppaction://media"/>
              <a:extLst>
                <a:ext uri="{FF2B5EF4-FFF2-40B4-BE49-F238E27FC236}">
                  <a16:creationId xmlns:a16="http://schemas.microsoft.com/office/drawing/2014/main" id="{F7FB4633-B250-4D11-BBFB-4AFB8A72BA97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end="21200"/>
                  </p14:media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8010195" y="5664319"/>
              <a:ext cx="609600" cy="609600"/>
            </a:xfrm>
            <a:prstGeom prst="rect">
              <a:avLst/>
            </a:prstGeom>
          </p:spPr>
        </p:pic>
        <p:pic>
          <p:nvPicPr>
            <p:cNvPr id="10" name="Im goldnen Kreuz B2">
              <a:hlinkClick r:id="" action="ppaction://media"/>
              <a:extLst>
                <a:ext uri="{FF2B5EF4-FFF2-40B4-BE49-F238E27FC236}">
                  <a16:creationId xmlns:a16="http://schemas.microsoft.com/office/drawing/2014/main" id="{CBEA5AC9-6F1B-4371-B0BD-3D1234E0238F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end="21200"/>
                  </p14:media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10639124" y="5705691"/>
              <a:ext cx="609600" cy="60960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C7B9FE0-70EC-47EA-96BF-CB07F950AEE7}"/>
                </a:ext>
              </a:extLst>
            </p:cNvPr>
            <p:cNvSpPr txBox="1"/>
            <p:nvPr/>
          </p:nvSpPr>
          <p:spPr>
            <a:xfrm>
              <a:off x="1947653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D5AEB038-60EF-40CD-936C-13503FA24CC6}"/>
              </a:ext>
            </a:extLst>
          </p:cNvPr>
          <p:cNvSpPr/>
          <p:nvPr/>
        </p:nvSpPr>
        <p:spPr>
          <a:xfrm>
            <a:off x="5508859" y="1043609"/>
            <a:ext cx="609600" cy="2116474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1F9DC4D-D30D-4230-9871-A620455D8B8C}"/>
              </a:ext>
            </a:extLst>
          </p:cNvPr>
          <p:cNvSpPr/>
          <p:nvPr/>
        </p:nvSpPr>
        <p:spPr>
          <a:xfrm>
            <a:off x="3881953" y="1071174"/>
            <a:ext cx="1524933" cy="211647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427BA47-1206-4044-B5F7-6998A9677E5C}"/>
              </a:ext>
            </a:extLst>
          </p:cNvPr>
          <p:cNvCxnSpPr>
            <a:cxnSpLocks/>
          </p:cNvCxnSpPr>
          <p:nvPr/>
        </p:nvCxnSpPr>
        <p:spPr>
          <a:xfrm flipH="1" flipV="1">
            <a:off x="1212575" y="2934820"/>
            <a:ext cx="513338" cy="61345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09552D9-CEEF-40A1-A22D-E0CB054431E0}"/>
              </a:ext>
            </a:extLst>
          </p:cNvPr>
          <p:cNvCxnSpPr>
            <a:cxnSpLocks/>
          </p:cNvCxnSpPr>
          <p:nvPr/>
        </p:nvCxnSpPr>
        <p:spPr>
          <a:xfrm flipV="1">
            <a:off x="1762403" y="2934820"/>
            <a:ext cx="702501" cy="61345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7392E74-0518-4E2C-8AEE-850BAC952FFF}"/>
              </a:ext>
            </a:extLst>
          </p:cNvPr>
          <p:cNvCxnSpPr>
            <a:cxnSpLocks/>
          </p:cNvCxnSpPr>
          <p:nvPr/>
        </p:nvCxnSpPr>
        <p:spPr>
          <a:xfrm flipV="1">
            <a:off x="1762402" y="2962688"/>
            <a:ext cx="1424392" cy="58558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161BECE-88A4-4C6B-892F-A70385170AEC}"/>
              </a:ext>
            </a:extLst>
          </p:cNvPr>
          <p:cNvCxnSpPr>
            <a:cxnSpLocks/>
          </p:cNvCxnSpPr>
          <p:nvPr/>
        </p:nvCxnSpPr>
        <p:spPr>
          <a:xfrm flipV="1">
            <a:off x="1762401" y="2967097"/>
            <a:ext cx="1760910" cy="58117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7144D178-186C-4F38-B9DF-3393A4109739}"/>
              </a:ext>
            </a:extLst>
          </p:cNvPr>
          <p:cNvSpPr txBox="1"/>
          <p:nvPr/>
        </p:nvSpPr>
        <p:spPr>
          <a:xfrm>
            <a:off x="805070" y="3548270"/>
            <a:ext cx="295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</a:t>
            </a:r>
            <a:r>
              <a:rPr lang="de-DE" dirty="0" err="1"/>
              <a:t>Tonikadreiklangs</a:t>
            </a:r>
            <a:r>
              <a:rPr lang="de-DE" dirty="0"/>
              <a:t> </a:t>
            </a:r>
          </a:p>
          <a:p>
            <a:r>
              <a:rPr lang="de-DE" i="1" dirty="0"/>
              <a:t>c-e-g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8E748BD-6083-4E6A-95B6-2F39A206161D}"/>
              </a:ext>
            </a:extLst>
          </p:cNvPr>
          <p:cNvSpPr txBox="1"/>
          <p:nvPr/>
        </p:nvSpPr>
        <p:spPr>
          <a:xfrm>
            <a:off x="2421102" y="4030833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erste Zeilenpaar schließt auf der Tonika,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887E0B1-4D6C-465A-A139-34862C7FEDC5}"/>
              </a:ext>
            </a:extLst>
          </p:cNvPr>
          <p:cNvCxnSpPr>
            <a:cxnSpLocks/>
          </p:cNvCxnSpPr>
          <p:nvPr/>
        </p:nvCxnSpPr>
        <p:spPr>
          <a:xfrm flipH="1" flipV="1">
            <a:off x="5813659" y="3241263"/>
            <a:ext cx="254491" cy="83018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D5D8B7C-8497-4D48-8383-D1014B32E1F6}"/>
              </a:ext>
            </a:extLst>
          </p:cNvPr>
          <p:cNvCxnSpPr>
            <a:cxnSpLocks/>
          </p:cNvCxnSpPr>
          <p:nvPr/>
        </p:nvCxnSpPr>
        <p:spPr>
          <a:xfrm flipH="1" flipV="1">
            <a:off x="4625797" y="3246143"/>
            <a:ext cx="12668" cy="120380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7EB12587-52A3-441F-875E-113EA71D8D20}"/>
              </a:ext>
            </a:extLst>
          </p:cNvPr>
          <p:cNvSpPr/>
          <p:nvPr/>
        </p:nvSpPr>
        <p:spPr>
          <a:xfrm>
            <a:off x="8695753" y="1116702"/>
            <a:ext cx="1524933" cy="211647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BF0A0D5-0DEA-4847-89AD-68384FA4D10D}"/>
              </a:ext>
            </a:extLst>
          </p:cNvPr>
          <p:cNvSpPr/>
          <p:nvPr/>
        </p:nvSpPr>
        <p:spPr>
          <a:xfrm>
            <a:off x="11591830" y="1088651"/>
            <a:ext cx="268919" cy="211647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998279F-73F9-46B6-AF18-CAACBC05905B}"/>
              </a:ext>
            </a:extLst>
          </p:cNvPr>
          <p:cNvSpPr txBox="1"/>
          <p:nvPr/>
        </p:nvSpPr>
        <p:spPr>
          <a:xfrm>
            <a:off x="7280152" y="230733"/>
            <a:ext cx="389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/>
              <a:t>fis</a:t>
            </a:r>
            <a:r>
              <a:rPr lang="de-DE" dirty="0"/>
              <a:t> führt als Leitton nach G-Dur (</a:t>
            </a:r>
            <a:r>
              <a:rPr lang="de-DE" i="1" dirty="0"/>
              <a:t>g-h-d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der Dominante zur Grundtonart C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F9FD062-2D76-414A-9545-5F73FB949052}"/>
              </a:ext>
            </a:extLst>
          </p:cNvPr>
          <p:cNvCxnSpPr>
            <a:cxnSpLocks/>
          </p:cNvCxnSpPr>
          <p:nvPr/>
        </p:nvCxnSpPr>
        <p:spPr>
          <a:xfrm flipH="1">
            <a:off x="9748115" y="522875"/>
            <a:ext cx="106499" cy="502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F533FD6-8EDD-4B3B-88CB-2189A3411888}"/>
              </a:ext>
            </a:extLst>
          </p:cNvPr>
          <p:cNvCxnSpPr>
            <a:cxnSpLocks/>
          </p:cNvCxnSpPr>
          <p:nvPr/>
        </p:nvCxnSpPr>
        <p:spPr>
          <a:xfrm>
            <a:off x="9920866" y="522875"/>
            <a:ext cx="1587715" cy="5207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0A2A693-CD79-4434-9AF5-8BB61528A672}"/>
              </a:ext>
            </a:extLst>
          </p:cNvPr>
          <p:cNvCxnSpPr>
            <a:cxnSpLocks/>
          </p:cNvCxnSpPr>
          <p:nvPr/>
        </p:nvCxnSpPr>
        <p:spPr>
          <a:xfrm flipH="1">
            <a:off x="7280152" y="508326"/>
            <a:ext cx="196152" cy="193751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1783C76-B38D-4CA9-8484-D1DF098B4B07}"/>
              </a:ext>
            </a:extLst>
          </p:cNvPr>
          <p:cNvCxnSpPr>
            <a:cxnSpLocks/>
          </p:cNvCxnSpPr>
          <p:nvPr/>
        </p:nvCxnSpPr>
        <p:spPr>
          <a:xfrm>
            <a:off x="7529464" y="553898"/>
            <a:ext cx="3643549" cy="104026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E2C2902A-520D-45C2-B41F-C2FFB4EE7F91}"/>
              </a:ext>
            </a:extLst>
          </p:cNvPr>
          <p:cNvSpPr txBox="1"/>
          <p:nvPr/>
        </p:nvSpPr>
        <p:spPr>
          <a:xfrm>
            <a:off x="6928813" y="3486075"/>
            <a:ext cx="489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zweite Zeilenpaar schließt auf der Dominante;</a:t>
            </a:r>
            <a:br>
              <a:rPr lang="de-DE" dirty="0"/>
            </a:br>
            <a:endParaRPr lang="de-DE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585B73A-3117-413D-B61E-A868F052D551}"/>
              </a:ext>
            </a:extLst>
          </p:cNvPr>
          <p:cNvSpPr/>
          <p:nvPr/>
        </p:nvSpPr>
        <p:spPr>
          <a:xfrm>
            <a:off x="11239662" y="1088651"/>
            <a:ext cx="268919" cy="211647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FE7E7E14-B128-4A5E-8069-F39D3B3C6876}"/>
              </a:ext>
            </a:extLst>
          </p:cNvPr>
          <p:cNvSpPr/>
          <p:nvPr/>
        </p:nvSpPr>
        <p:spPr>
          <a:xfrm>
            <a:off x="10660551" y="1116702"/>
            <a:ext cx="268919" cy="2116474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0D4A7BFF-5E00-4879-935C-4BFA8CAA0E3C}"/>
              </a:ext>
            </a:extLst>
          </p:cNvPr>
          <p:cNvCxnSpPr>
            <a:cxnSpLocks/>
          </p:cNvCxnSpPr>
          <p:nvPr/>
        </p:nvCxnSpPr>
        <p:spPr>
          <a:xfrm flipV="1">
            <a:off x="10530846" y="3332233"/>
            <a:ext cx="129705" cy="111771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2C0F6C86-13A9-4BDA-8AEF-AC010BE929AB}"/>
              </a:ext>
            </a:extLst>
          </p:cNvPr>
          <p:cNvCxnSpPr>
            <a:cxnSpLocks/>
          </p:cNvCxnSpPr>
          <p:nvPr/>
        </p:nvCxnSpPr>
        <p:spPr>
          <a:xfrm flipV="1">
            <a:off x="11405857" y="3160083"/>
            <a:ext cx="0" cy="75915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34E7873-599B-4310-8DF2-CC08A8C6FC3F}"/>
              </a:ext>
            </a:extLst>
          </p:cNvPr>
          <p:cNvCxnSpPr>
            <a:cxnSpLocks/>
          </p:cNvCxnSpPr>
          <p:nvPr/>
        </p:nvCxnSpPr>
        <p:spPr>
          <a:xfrm flipV="1">
            <a:off x="6938020" y="5484652"/>
            <a:ext cx="805396" cy="8600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2FF0F4B2-FB2B-45E3-AED5-B89D169D9DFC}"/>
              </a:ext>
            </a:extLst>
          </p:cNvPr>
          <p:cNvCxnSpPr>
            <a:cxnSpLocks/>
          </p:cNvCxnSpPr>
          <p:nvPr/>
        </p:nvCxnSpPr>
        <p:spPr>
          <a:xfrm flipV="1">
            <a:off x="10131945" y="2898245"/>
            <a:ext cx="873502" cy="8295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6CE1D733-56A3-4977-BF92-6194BCEC4160}"/>
              </a:ext>
            </a:extLst>
          </p:cNvPr>
          <p:cNvSpPr txBox="1"/>
          <p:nvPr/>
        </p:nvSpPr>
        <p:spPr>
          <a:xfrm>
            <a:off x="2421101" y="4380464"/>
            <a:ext cx="435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voraus geht die Subdominante </a:t>
            </a:r>
            <a:r>
              <a:rPr lang="de-DE" i="1" dirty="0"/>
              <a:t>f-a-c</a:t>
            </a:r>
            <a:r>
              <a:rPr lang="de-DE" dirty="0"/>
              <a:t>, d.h. es</a:t>
            </a:r>
            <a:br>
              <a:rPr lang="de-DE" dirty="0"/>
            </a:br>
            <a:r>
              <a:rPr lang="de-DE" dirty="0"/>
              <a:t>gibt keine „</a:t>
            </a:r>
            <a:r>
              <a:rPr lang="de-DE" dirty="0" err="1"/>
              <a:t>authentische“Kadenz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die Fortsetzung bleibt offen.  </a:t>
            </a:r>
          </a:p>
          <a:p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A956A79-83D2-4F7A-BCCC-DD2C69F6F302}"/>
              </a:ext>
            </a:extLst>
          </p:cNvPr>
          <p:cNvSpPr txBox="1"/>
          <p:nvPr/>
        </p:nvSpPr>
        <p:spPr>
          <a:xfrm>
            <a:off x="6916992" y="3809240"/>
            <a:ext cx="5027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voraus geht die Dominante der Dominante (</a:t>
            </a:r>
            <a:r>
              <a:rPr lang="de-DE" i="1" dirty="0"/>
              <a:t>d-</a:t>
            </a:r>
            <a:r>
              <a:rPr lang="de-DE" i="1" dirty="0" err="1"/>
              <a:t>fis</a:t>
            </a:r>
            <a:r>
              <a:rPr lang="de-DE" i="1" dirty="0"/>
              <a:t>-a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sog. Doppeldominante), </a:t>
            </a:r>
            <a:br>
              <a:rPr lang="de-DE" dirty="0"/>
            </a:br>
            <a:endParaRPr lang="de-DE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09F8A92-78D6-4332-999D-608AFF9D17A0}"/>
              </a:ext>
            </a:extLst>
          </p:cNvPr>
          <p:cNvSpPr txBox="1"/>
          <p:nvPr/>
        </p:nvSpPr>
        <p:spPr>
          <a:xfrm>
            <a:off x="6899131" y="4349321"/>
            <a:ext cx="511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 dieser steht deren Dominante </a:t>
            </a:r>
            <a:r>
              <a:rPr lang="de-DE" i="1" dirty="0"/>
              <a:t>a-</a:t>
            </a:r>
            <a:r>
              <a:rPr lang="de-DE" i="1" dirty="0" err="1"/>
              <a:t>cis</a:t>
            </a:r>
            <a:r>
              <a:rPr lang="de-DE" i="1" dirty="0"/>
              <a:t>-e-g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also sozusagen eine Dreifachdominante, </a:t>
            </a:r>
            <a:br>
              <a:rPr lang="de-DE" dirty="0"/>
            </a:br>
            <a:r>
              <a:rPr lang="de-DE" dirty="0"/>
              <a:t>die eine chromatische Bassführung</a:t>
            </a:r>
            <a:br>
              <a:rPr lang="de-DE" dirty="0"/>
            </a:br>
            <a:r>
              <a:rPr lang="de-DE" i="1" dirty="0"/>
              <a:t>h-c-</a:t>
            </a:r>
            <a:r>
              <a:rPr lang="de-DE" i="1" dirty="0" err="1"/>
              <a:t>cis</a:t>
            </a:r>
            <a:r>
              <a:rPr lang="de-DE" i="1" dirty="0"/>
              <a:t>-d</a:t>
            </a:r>
            <a:r>
              <a:rPr lang="de-DE" dirty="0"/>
              <a:t> ergibt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CF6657A5-6150-4903-9DD4-530146032CB4}"/>
              </a:ext>
            </a:extLst>
          </p:cNvPr>
          <p:cNvSpPr txBox="1"/>
          <p:nvPr/>
        </p:nvSpPr>
        <p:spPr>
          <a:xfrm>
            <a:off x="487017" y="337840"/>
            <a:ext cx="309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Cantus 48: Schön Anna</a:t>
            </a:r>
          </a:p>
        </p:txBody>
      </p:sp>
    </p:spTree>
    <p:extLst>
      <p:ext uri="{BB962C8B-B14F-4D97-AF65-F5344CB8AC3E}">
        <p14:creationId xmlns:p14="http://schemas.microsoft.com/office/powerpoint/2010/main" val="41727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14" grpId="0" animBg="1"/>
      <p:bldP spid="26" grpId="0"/>
      <p:bldP spid="27" grpId="0"/>
      <p:bldP spid="32" grpId="0" animBg="1"/>
      <p:bldP spid="33" grpId="0" animBg="1"/>
      <p:bldP spid="34" grpId="0"/>
      <p:bldP spid="47" grpId="0"/>
      <p:bldP spid="48" grpId="0" animBg="1"/>
      <p:bldP spid="49" grpId="0" animBg="1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3422B0-8FB1-4977-8DFD-989272792AA5}"/>
              </a:ext>
            </a:extLst>
          </p:cNvPr>
          <p:cNvGrpSpPr/>
          <p:nvPr/>
        </p:nvGrpSpPr>
        <p:grpSpPr>
          <a:xfrm rot="60000">
            <a:off x="544812" y="627562"/>
            <a:ext cx="11392331" cy="2314785"/>
            <a:chOff x="548640" y="619397"/>
            <a:chExt cx="10452887" cy="1884315"/>
          </a:xfrm>
        </p:grpSpPr>
        <p:pic>
          <p:nvPicPr>
            <p:cNvPr id="8" name="Grafik 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809C118-78A6-491E-8CC9-CCE5FB5DF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5" t="3913" r="11847" b="65312"/>
            <a:stretch/>
          </p:blipFill>
          <p:spPr>
            <a:xfrm>
              <a:off x="8120732" y="619397"/>
              <a:ext cx="2880795" cy="1800497"/>
            </a:xfrm>
            <a:prstGeom prst="rect">
              <a:avLst/>
            </a:prstGeom>
          </p:spPr>
        </p:pic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D9E1845-A786-4F88-8392-D9EBB216B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65084" r="53577" b="4977"/>
            <a:stretch/>
          </p:blipFill>
          <p:spPr>
            <a:xfrm>
              <a:off x="4929043" y="692552"/>
              <a:ext cx="3509555" cy="1732786"/>
            </a:xfrm>
            <a:prstGeom prst="rect">
              <a:avLst/>
            </a:prstGeom>
          </p:spPr>
        </p:pic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5784D50-BE86-4051-8DBE-6BC06EECC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" t="34612" r="53143" b="37120"/>
            <a:stretch/>
          </p:blipFill>
          <p:spPr>
            <a:xfrm>
              <a:off x="1807026" y="709748"/>
              <a:ext cx="3509555" cy="1619796"/>
            </a:xfrm>
            <a:prstGeom prst="rect">
              <a:avLst/>
            </a:prstGeom>
          </p:spPr>
        </p:pic>
        <p:pic>
          <p:nvPicPr>
            <p:cNvPr id="5" name="Grafik 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117DE44-1CE7-413D-9089-3C75DEE4E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8" t="5205" r="53143" b="64856"/>
            <a:stretch/>
          </p:blipFill>
          <p:spPr>
            <a:xfrm>
              <a:off x="548640" y="788125"/>
              <a:ext cx="1576252" cy="1715587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861B121-EFF9-43AD-9440-34AD21BD9CAD}"/>
              </a:ext>
            </a:extLst>
          </p:cNvPr>
          <p:cNvGrpSpPr/>
          <p:nvPr/>
        </p:nvGrpSpPr>
        <p:grpSpPr>
          <a:xfrm>
            <a:off x="1360512" y="5664319"/>
            <a:ext cx="9301071" cy="650972"/>
            <a:chOff x="1947653" y="5664319"/>
            <a:chExt cx="9301071" cy="650972"/>
          </a:xfrm>
        </p:grpSpPr>
        <p:pic>
          <p:nvPicPr>
            <p:cNvPr id="11" name="Im goldnen Kreuz T1">
              <a:hlinkClick r:id="" action="ppaction://media"/>
              <a:extLst>
                <a:ext uri="{FF2B5EF4-FFF2-40B4-BE49-F238E27FC236}">
                  <a16:creationId xmlns:a16="http://schemas.microsoft.com/office/drawing/2014/main" id="{16D3A9D7-403F-4C60-BFFC-F9C18D9CDF08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4000" end="8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951748" y="5672800"/>
              <a:ext cx="609600" cy="609600"/>
            </a:xfrm>
            <a:prstGeom prst="rect">
              <a:avLst/>
            </a:prstGeom>
          </p:spPr>
        </p:pic>
        <p:pic>
          <p:nvPicPr>
            <p:cNvPr id="12" name="Im goldnen Kreuz T2">
              <a:hlinkClick r:id="" action="ppaction://media"/>
              <a:extLst>
                <a:ext uri="{FF2B5EF4-FFF2-40B4-BE49-F238E27FC236}">
                  <a16:creationId xmlns:a16="http://schemas.microsoft.com/office/drawing/2014/main" id="{65ECEE01-6E0A-42D2-AC5A-93505ABF761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st="14000" end="8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5486400" y="5664319"/>
              <a:ext cx="609600" cy="609600"/>
            </a:xfrm>
            <a:prstGeom prst="rect">
              <a:avLst/>
            </a:prstGeom>
          </p:spPr>
        </p:pic>
        <p:pic>
          <p:nvPicPr>
            <p:cNvPr id="13" name="Im goldnen Kreuz B1">
              <a:hlinkClick r:id="" action="ppaction://media"/>
              <a:extLst>
                <a:ext uri="{FF2B5EF4-FFF2-40B4-BE49-F238E27FC236}">
                  <a16:creationId xmlns:a16="http://schemas.microsoft.com/office/drawing/2014/main" id="{5EA44818-5699-49CC-9EF9-616FBB452430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st="14000" end="8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8010195" y="5664319"/>
              <a:ext cx="609600" cy="609600"/>
            </a:xfrm>
            <a:prstGeom prst="rect">
              <a:avLst/>
            </a:prstGeom>
          </p:spPr>
        </p:pic>
        <p:pic>
          <p:nvPicPr>
            <p:cNvPr id="14" name="Im goldnen Kreuz B2">
              <a:hlinkClick r:id="" action="ppaction://media"/>
              <a:extLst>
                <a:ext uri="{FF2B5EF4-FFF2-40B4-BE49-F238E27FC236}">
                  <a16:creationId xmlns:a16="http://schemas.microsoft.com/office/drawing/2014/main" id="{E98E85B1-7563-4ED1-A876-D23A4EE81E03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st="14000" end="8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639124" y="5705691"/>
              <a:ext cx="609600" cy="6096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8A2F894-65D5-404B-9C9C-AEADD9579AF9}"/>
                </a:ext>
              </a:extLst>
            </p:cNvPr>
            <p:cNvSpPr txBox="1"/>
            <p:nvPr/>
          </p:nvSpPr>
          <p:spPr>
            <a:xfrm>
              <a:off x="1947653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959D452-6570-445D-A598-FBFADAC31DA4}"/>
              </a:ext>
            </a:extLst>
          </p:cNvPr>
          <p:cNvSpPr txBox="1"/>
          <p:nvPr/>
        </p:nvSpPr>
        <p:spPr>
          <a:xfrm>
            <a:off x="426268" y="3072152"/>
            <a:ext cx="370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Statt </a:t>
            </a:r>
            <a:r>
              <a:rPr lang="de-DE" i="1" dirty="0" err="1"/>
              <a:t>fis</a:t>
            </a:r>
            <a:r>
              <a:rPr lang="de-DE" dirty="0"/>
              <a:t> wieder </a:t>
            </a:r>
            <a:r>
              <a:rPr lang="de-DE" i="1" dirty="0"/>
              <a:t>f</a:t>
            </a:r>
            <a:r>
              <a:rPr lang="de-DE" dirty="0"/>
              <a:t> &gt; Rückwendung nach C-Dur, hier mit dem Dominant-</a:t>
            </a:r>
            <a:br>
              <a:rPr lang="de-DE" dirty="0"/>
            </a:br>
            <a:r>
              <a:rPr lang="de-DE" dirty="0" err="1"/>
              <a:t>septimenakkord</a:t>
            </a:r>
            <a:r>
              <a:rPr lang="de-DE" dirty="0"/>
              <a:t> </a:t>
            </a:r>
            <a:r>
              <a:rPr lang="de-DE" i="1" dirty="0"/>
              <a:t>g-h-d-f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9E48280-7CCB-4030-821F-F6FD0B699242}"/>
              </a:ext>
            </a:extLst>
          </p:cNvPr>
          <p:cNvCxnSpPr>
            <a:cxnSpLocks/>
          </p:cNvCxnSpPr>
          <p:nvPr/>
        </p:nvCxnSpPr>
        <p:spPr>
          <a:xfrm flipH="1" flipV="1">
            <a:off x="1094289" y="2445026"/>
            <a:ext cx="266224" cy="62712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7E789FF-1B68-4B21-A0B1-BC42F2199CCC}"/>
              </a:ext>
            </a:extLst>
          </p:cNvPr>
          <p:cNvCxnSpPr>
            <a:cxnSpLocks/>
          </p:cNvCxnSpPr>
          <p:nvPr/>
        </p:nvCxnSpPr>
        <p:spPr>
          <a:xfrm flipV="1">
            <a:off x="1360513" y="1304258"/>
            <a:ext cx="213075" cy="171658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2A6FCD7D-9A2E-4CAD-B7B5-A83039C0AE80}"/>
              </a:ext>
            </a:extLst>
          </p:cNvPr>
          <p:cNvSpPr/>
          <p:nvPr/>
        </p:nvSpPr>
        <p:spPr>
          <a:xfrm>
            <a:off x="5496090" y="549919"/>
            <a:ext cx="626166" cy="249822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4BD4F73-1988-4EE3-B2F4-1ABB91C66E02}"/>
              </a:ext>
            </a:extLst>
          </p:cNvPr>
          <p:cNvSpPr txBox="1"/>
          <p:nvPr/>
        </p:nvSpPr>
        <p:spPr>
          <a:xfrm>
            <a:off x="4235521" y="3099858"/>
            <a:ext cx="244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Abschluss auf der Tonika, aber mit dem </a:t>
            </a:r>
            <a:r>
              <a:rPr lang="de-DE" dirty="0" err="1"/>
              <a:t>Terzton</a:t>
            </a:r>
            <a:r>
              <a:rPr lang="de-DE" dirty="0"/>
              <a:t> </a:t>
            </a:r>
            <a:r>
              <a:rPr lang="de-DE" i="1" dirty="0"/>
              <a:t>e</a:t>
            </a:r>
            <a:r>
              <a:rPr lang="de-DE" dirty="0"/>
              <a:t> im Bass.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58A7776-5BEC-4098-81FF-C8F72FBE23FD}"/>
              </a:ext>
            </a:extLst>
          </p:cNvPr>
          <p:cNvSpPr txBox="1"/>
          <p:nvPr/>
        </p:nvSpPr>
        <p:spPr>
          <a:xfrm>
            <a:off x="6443259" y="3173897"/>
            <a:ext cx="1646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Abschluss auf der Tonika, wie</a:t>
            </a:r>
            <a:br>
              <a:rPr lang="de-DE" dirty="0"/>
            </a:br>
            <a:r>
              <a:rPr lang="de-DE" dirty="0"/>
              <a:t>zu Beginn nach Subdominante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2F5525D-8191-4FDC-9C07-7D909A06BC0A}"/>
              </a:ext>
            </a:extLst>
          </p:cNvPr>
          <p:cNvSpPr/>
          <p:nvPr/>
        </p:nvSpPr>
        <p:spPr>
          <a:xfrm>
            <a:off x="8269140" y="603662"/>
            <a:ext cx="509508" cy="233170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211159E-AAB0-400A-A3FB-87A0B7B15272}"/>
              </a:ext>
            </a:extLst>
          </p:cNvPr>
          <p:cNvSpPr txBox="1"/>
          <p:nvPr/>
        </p:nvSpPr>
        <p:spPr>
          <a:xfrm>
            <a:off x="8020741" y="3584585"/>
            <a:ext cx="210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gis</a:t>
            </a:r>
            <a:r>
              <a:rPr lang="de-DE" dirty="0"/>
              <a:t> ist Leitton zu </a:t>
            </a:r>
            <a:r>
              <a:rPr lang="de-DE" i="1" dirty="0"/>
              <a:t>a</a:t>
            </a:r>
            <a:r>
              <a:rPr lang="de-DE" dirty="0"/>
              <a:t>, zur VI. Stufe (a-Moll)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7699981-0176-4232-8266-8D72BBCF4E03}"/>
              </a:ext>
            </a:extLst>
          </p:cNvPr>
          <p:cNvSpPr txBox="1"/>
          <p:nvPr/>
        </p:nvSpPr>
        <p:spPr>
          <a:xfrm>
            <a:off x="10199141" y="2903710"/>
            <a:ext cx="195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Abschluss auf der Dominante </a:t>
            </a:r>
            <a:r>
              <a:rPr lang="de-DE" i="1" dirty="0"/>
              <a:t>e-</a:t>
            </a:r>
            <a:r>
              <a:rPr lang="de-DE" i="1" dirty="0" err="1"/>
              <a:t>gis</a:t>
            </a:r>
            <a:r>
              <a:rPr lang="de-DE" i="1" dirty="0"/>
              <a:t>-h</a:t>
            </a:r>
            <a:r>
              <a:rPr lang="de-DE" dirty="0"/>
              <a:t> zu a-Moll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A4EA350-A899-49F2-B3F3-273CB77143F9}"/>
              </a:ext>
            </a:extLst>
          </p:cNvPr>
          <p:cNvSpPr txBox="1"/>
          <p:nvPr/>
        </p:nvSpPr>
        <p:spPr>
          <a:xfrm>
            <a:off x="9397587" y="4230916"/>
            <a:ext cx="279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Halbton abwärts im Bass, „phrygische“ Kadenz, häufig vor der Dominante zu einem Mollakkord.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27ED37E-13ED-4A6C-97B9-53674588AA99}"/>
              </a:ext>
            </a:extLst>
          </p:cNvPr>
          <p:cNvCxnSpPr>
            <a:cxnSpLocks/>
          </p:cNvCxnSpPr>
          <p:nvPr/>
        </p:nvCxnSpPr>
        <p:spPr>
          <a:xfrm flipV="1">
            <a:off x="8452179" y="2626072"/>
            <a:ext cx="1206598" cy="98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A725E15-5094-4EBA-97EF-B7D1609C492A}"/>
              </a:ext>
            </a:extLst>
          </p:cNvPr>
          <p:cNvCxnSpPr>
            <a:cxnSpLocks/>
          </p:cNvCxnSpPr>
          <p:nvPr/>
        </p:nvCxnSpPr>
        <p:spPr>
          <a:xfrm flipV="1">
            <a:off x="9667471" y="2533881"/>
            <a:ext cx="453949" cy="115455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850C3B74-5E9A-408F-850D-B6F9F2BE46BE}"/>
              </a:ext>
            </a:extLst>
          </p:cNvPr>
          <p:cNvSpPr/>
          <p:nvPr/>
        </p:nvSpPr>
        <p:spPr>
          <a:xfrm>
            <a:off x="11193131" y="834887"/>
            <a:ext cx="224751" cy="188463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0F87AB22-C5DB-492B-85EB-8244965D641E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0626829" y="2535664"/>
            <a:ext cx="678678" cy="1838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7BDAA155-6E24-4414-9A1D-8005BA884C67}"/>
              </a:ext>
            </a:extLst>
          </p:cNvPr>
          <p:cNvCxnSpPr/>
          <p:nvPr/>
        </p:nvCxnSpPr>
        <p:spPr>
          <a:xfrm flipH="1">
            <a:off x="10356783" y="2626072"/>
            <a:ext cx="609385" cy="17570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4F26CC45-B9EC-4ED8-9E49-948EA0DE18DD}"/>
              </a:ext>
            </a:extLst>
          </p:cNvPr>
          <p:cNvSpPr/>
          <p:nvPr/>
        </p:nvSpPr>
        <p:spPr>
          <a:xfrm>
            <a:off x="6456103" y="725292"/>
            <a:ext cx="1250833" cy="211647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4E7D2B2-F046-45D8-BFF6-C3FC2E4B2D76}"/>
              </a:ext>
            </a:extLst>
          </p:cNvPr>
          <p:cNvCxnSpPr>
            <a:cxnSpLocks/>
          </p:cNvCxnSpPr>
          <p:nvPr/>
        </p:nvCxnSpPr>
        <p:spPr>
          <a:xfrm flipV="1">
            <a:off x="7273307" y="2785772"/>
            <a:ext cx="1043645" cy="7818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C4B173FC-1956-4627-9C4E-5608BB2CE295}"/>
              </a:ext>
            </a:extLst>
          </p:cNvPr>
          <p:cNvCxnSpPr>
            <a:cxnSpLocks/>
          </p:cNvCxnSpPr>
          <p:nvPr/>
        </p:nvCxnSpPr>
        <p:spPr>
          <a:xfrm flipV="1">
            <a:off x="4543335" y="2698963"/>
            <a:ext cx="1043645" cy="7818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67A02962-588B-458D-945F-0FC2474CBAA7}"/>
              </a:ext>
            </a:extLst>
          </p:cNvPr>
          <p:cNvCxnSpPr>
            <a:cxnSpLocks/>
          </p:cNvCxnSpPr>
          <p:nvPr/>
        </p:nvCxnSpPr>
        <p:spPr>
          <a:xfrm flipV="1">
            <a:off x="6897757" y="2854137"/>
            <a:ext cx="79339" cy="137677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8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87993DB-D692-4436-9EF4-475A3383F3DA}"/>
              </a:ext>
            </a:extLst>
          </p:cNvPr>
          <p:cNvGrpSpPr/>
          <p:nvPr/>
        </p:nvGrpSpPr>
        <p:grpSpPr>
          <a:xfrm>
            <a:off x="1297577" y="607423"/>
            <a:ext cx="7990802" cy="2821577"/>
            <a:chOff x="1297577" y="607423"/>
            <a:chExt cx="6944857" cy="2074819"/>
          </a:xfrm>
        </p:grpSpPr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16F452D-54CA-44C1-B72B-A203506E8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18" t="63412" r="3718" b="4369"/>
            <a:stretch/>
          </p:blipFill>
          <p:spPr>
            <a:xfrm>
              <a:off x="4750297" y="836023"/>
              <a:ext cx="3492137" cy="1846219"/>
            </a:xfrm>
            <a:prstGeom prst="rect">
              <a:avLst/>
            </a:prstGeom>
          </p:spPr>
        </p:pic>
        <p:pic>
          <p:nvPicPr>
            <p:cNvPr id="4" name="Grafik 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41B50DD-B932-45E4-908D-3ADF9158F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18" t="33435" r="3718" b="36473"/>
            <a:stretch/>
          </p:blipFill>
          <p:spPr>
            <a:xfrm>
              <a:off x="1619794" y="836023"/>
              <a:ext cx="3492137" cy="1724297"/>
            </a:xfrm>
            <a:prstGeom prst="rect">
              <a:avLst/>
            </a:prstGeom>
          </p:spPr>
        </p:pic>
        <p:pic>
          <p:nvPicPr>
            <p:cNvPr id="5" name="Grafik 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117DE44-1CE7-413D-9089-3C75DEE4E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62" r="3718" b="65919"/>
            <a:stretch/>
          </p:blipFill>
          <p:spPr>
            <a:xfrm>
              <a:off x="1297577" y="607423"/>
              <a:ext cx="644434" cy="1952897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96DC39F-7B51-4CC0-9244-A49F0A36D7A8}"/>
              </a:ext>
            </a:extLst>
          </p:cNvPr>
          <p:cNvGrpSpPr/>
          <p:nvPr/>
        </p:nvGrpSpPr>
        <p:grpSpPr>
          <a:xfrm>
            <a:off x="1360512" y="5664319"/>
            <a:ext cx="9301071" cy="650972"/>
            <a:chOff x="1947653" y="5664319"/>
            <a:chExt cx="9301071" cy="650972"/>
          </a:xfrm>
        </p:grpSpPr>
        <p:pic>
          <p:nvPicPr>
            <p:cNvPr id="9" name="Im goldnen Kreuz T1">
              <a:hlinkClick r:id="" action="ppaction://media"/>
              <a:extLst>
                <a:ext uri="{FF2B5EF4-FFF2-40B4-BE49-F238E27FC236}">
                  <a16:creationId xmlns:a16="http://schemas.microsoft.com/office/drawing/2014/main" id="{D4D4C23A-5818-4C7F-8B7C-2876F5965A8A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288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951748" y="5672800"/>
              <a:ext cx="609600" cy="609600"/>
            </a:xfrm>
            <a:prstGeom prst="rect">
              <a:avLst/>
            </a:prstGeom>
          </p:spPr>
        </p:pic>
        <p:pic>
          <p:nvPicPr>
            <p:cNvPr id="10" name="Im goldnen Kreuz T2">
              <a:hlinkClick r:id="" action="ppaction://media"/>
              <a:extLst>
                <a:ext uri="{FF2B5EF4-FFF2-40B4-BE49-F238E27FC236}">
                  <a16:creationId xmlns:a16="http://schemas.microsoft.com/office/drawing/2014/main" id="{ACA040FB-A568-4818-8319-EC2EEDCD8973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st="288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5486400" y="5664319"/>
              <a:ext cx="609600" cy="609600"/>
            </a:xfrm>
            <a:prstGeom prst="rect">
              <a:avLst/>
            </a:prstGeom>
          </p:spPr>
        </p:pic>
        <p:pic>
          <p:nvPicPr>
            <p:cNvPr id="11" name="Im goldnen Kreuz B1">
              <a:hlinkClick r:id="" action="ppaction://media"/>
              <a:extLst>
                <a:ext uri="{FF2B5EF4-FFF2-40B4-BE49-F238E27FC236}">
                  <a16:creationId xmlns:a16="http://schemas.microsoft.com/office/drawing/2014/main" id="{689B8AED-187C-47B4-837D-492D2C14A8D0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st="288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8010195" y="5664319"/>
              <a:ext cx="609600" cy="609600"/>
            </a:xfrm>
            <a:prstGeom prst="rect">
              <a:avLst/>
            </a:prstGeom>
          </p:spPr>
        </p:pic>
        <p:pic>
          <p:nvPicPr>
            <p:cNvPr id="12" name="Im goldnen Kreuz B2">
              <a:hlinkClick r:id="" action="ppaction://media"/>
              <a:extLst>
                <a:ext uri="{FF2B5EF4-FFF2-40B4-BE49-F238E27FC236}">
                  <a16:creationId xmlns:a16="http://schemas.microsoft.com/office/drawing/2014/main" id="{DB9461BD-FDF0-4A4A-8E77-921958A5986F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st="288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639124" y="5705691"/>
              <a:ext cx="609600" cy="6096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1449EA3-865B-4223-8B09-C8FA14AAC4D7}"/>
                </a:ext>
              </a:extLst>
            </p:cNvPr>
            <p:cNvSpPr txBox="1"/>
            <p:nvPr/>
          </p:nvSpPr>
          <p:spPr>
            <a:xfrm>
              <a:off x="1947653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89D4466-5304-4194-BAAC-7E7170793244}"/>
              </a:ext>
            </a:extLst>
          </p:cNvPr>
          <p:cNvSpPr/>
          <p:nvPr/>
        </p:nvSpPr>
        <p:spPr>
          <a:xfrm>
            <a:off x="2122642" y="1032510"/>
            <a:ext cx="1455445" cy="223068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5531792-7B3D-4836-A189-E3970A8F7741}"/>
              </a:ext>
            </a:extLst>
          </p:cNvPr>
          <p:cNvCxnSpPr>
            <a:cxnSpLocks/>
          </p:cNvCxnSpPr>
          <p:nvPr/>
        </p:nvCxnSpPr>
        <p:spPr>
          <a:xfrm flipV="1">
            <a:off x="3791497" y="3031435"/>
            <a:ext cx="800381" cy="188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0EBA2B8-6F4F-41C2-82CA-42A200B830B8}"/>
              </a:ext>
            </a:extLst>
          </p:cNvPr>
          <p:cNvCxnSpPr>
            <a:cxnSpLocks/>
          </p:cNvCxnSpPr>
          <p:nvPr/>
        </p:nvCxnSpPr>
        <p:spPr>
          <a:xfrm>
            <a:off x="4734370" y="3031435"/>
            <a:ext cx="906676" cy="1048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1B7AF0F-7E6A-4D3A-904B-12F1CAB7EB4C}"/>
              </a:ext>
            </a:extLst>
          </p:cNvPr>
          <p:cNvSpPr txBox="1"/>
          <p:nvPr/>
        </p:nvSpPr>
        <p:spPr>
          <a:xfrm>
            <a:off x="1777153" y="458866"/>
            <a:ext cx="214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Subdominantbereich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F04BC9-18E4-4939-BC78-B84E47067173}"/>
              </a:ext>
            </a:extLst>
          </p:cNvPr>
          <p:cNvSpPr txBox="1"/>
          <p:nvPr/>
        </p:nvSpPr>
        <p:spPr>
          <a:xfrm>
            <a:off x="3433014" y="3335626"/>
            <a:ext cx="274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Chromatische Bassführung: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169A6E1-8891-4DAE-BDA5-21A0EFE8A5F4}"/>
              </a:ext>
            </a:extLst>
          </p:cNvPr>
          <p:cNvSpPr txBox="1"/>
          <p:nvPr/>
        </p:nvSpPr>
        <p:spPr>
          <a:xfrm>
            <a:off x="1033532" y="3741940"/>
            <a:ext cx="363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gis</a:t>
            </a:r>
            <a:r>
              <a:rPr lang="de-DE" dirty="0"/>
              <a:t> = Leitton zu a (VI. Stufe, s.o.), hier als verminderter Septakkord der VII. Stufe zu a-Moll: </a:t>
            </a:r>
            <a:r>
              <a:rPr lang="de-DE" dirty="0" err="1"/>
              <a:t>gis</a:t>
            </a:r>
            <a:r>
              <a:rPr lang="de-DE" dirty="0"/>
              <a:t>-h-d-f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0E42BF4-BEAD-487A-B18F-BDFF950E89AF}"/>
              </a:ext>
            </a:extLst>
          </p:cNvPr>
          <p:cNvSpPr txBox="1"/>
          <p:nvPr/>
        </p:nvSpPr>
        <p:spPr>
          <a:xfrm>
            <a:off x="990950" y="4695404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[vermindert: lauter kleine Terzen]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E50B8B-E606-4758-8F19-7D269DB299DF}"/>
              </a:ext>
            </a:extLst>
          </p:cNvPr>
          <p:cNvSpPr txBox="1"/>
          <p:nvPr/>
        </p:nvSpPr>
        <p:spPr>
          <a:xfrm>
            <a:off x="5008804" y="3771411"/>
            <a:ext cx="52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as</a:t>
            </a:r>
            <a:r>
              <a:rPr lang="de-DE" dirty="0"/>
              <a:t> (gleicher Ton wie </a:t>
            </a:r>
            <a:r>
              <a:rPr lang="de-DE" dirty="0" err="1"/>
              <a:t>gis</a:t>
            </a:r>
            <a:r>
              <a:rPr lang="de-DE" dirty="0"/>
              <a:t>, „enharmonisch verwechselt)“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F5DEAD-2D3C-471B-B030-D8C771AB516C}"/>
              </a:ext>
            </a:extLst>
          </p:cNvPr>
          <p:cNvSpPr txBox="1"/>
          <p:nvPr/>
        </p:nvSpPr>
        <p:spPr>
          <a:xfrm>
            <a:off x="5008804" y="4163867"/>
            <a:ext cx="65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chromatischer Durchgangston, deutbar als Mollsubdominante </a:t>
            </a:r>
            <a:r>
              <a:rPr lang="de-DE" i="1" dirty="0"/>
              <a:t>f-</a:t>
            </a:r>
            <a:r>
              <a:rPr lang="de-DE" i="1" dirty="0" err="1"/>
              <a:t>as</a:t>
            </a:r>
            <a:r>
              <a:rPr lang="de-DE" i="1" dirty="0"/>
              <a:t>-c</a:t>
            </a:r>
            <a:r>
              <a:rPr lang="de-DE" dirty="0"/>
              <a:t> (mit Terz im Bass, ohne </a:t>
            </a:r>
            <a:r>
              <a:rPr lang="de-DE" i="1" dirty="0"/>
              <a:t>f</a:t>
            </a:r>
            <a:r>
              <a:rPr lang="de-DE" dirty="0"/>
              <a:t>) oder als II. Stufe mit verminderter Quinte </a:t>
            </a:r>
            <a:r>
              <a:rPr lang="de-DE" i="1" dirty="0"/>
              <a:t>d-f-</a:t>
            </a:r>
            <a:r>
              <a:rPr lang="de-DE" i="1" dirty="0" err="1"/>
              <a:t>as</a:t>
            </a:r>
            <a:r>
              <a:rPr lang="de-DE" i="1" dirty="0"/>
              <a:t>-c</a:t>
            </a:r>
            <a:r>
              <a:rPr lang="de-DE" dirty="0"/>
              <a:t> (mit Quinte im Bass, ohne </a:t>
            </a:r>
            <a:r>
              <a:rPr lang="de-DE" i="1" dirty="0"/>
              <a:t>f</a:t>
            </a:r>
            <a:r>
              <a:rPr lang="de-DE" dirty="0"/>
              <a:t>) – in beiden Fällen in </a:t>
            </a:r>
            <a:r>
              <a:rPr lang="de-DE" dirty="0" err="1"/>
              <a:t>subdominantischer</a:t>
            </a:r>
            <a:r>
              <a:rPr lang="de-DE" dirty="0"/>
              <a:t> Funktion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03CD345-5089-4A8F-ACAC-71D9C9AEBD0B}"/>
              </a:ext>
            </a:extLst>
          </p:cNvPr>
          <p:cNvSpPr/>
          <p:nvPr/>
        </p:nvSpPr>
        <p:spPr>
          <a:xfrm>
            <a:off x="6577105" y="1009386"/>
            <a:ext cx="337930" cy="23031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3856524-0C3C-4156-9C60-E4D4D37A217D}"/>
              </a:ext>
            </a:extLst>
          </p:cNvPr>
          <p:cNvSpPr txBox="1"/>
          <p:nvPr/>
        </p:nvSpPr>
        <p:spPr>
          <a:xfrm>
            <a:off x="7076661" y="278296"/>
            <a:ext cx="455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„Quartsextakkord“: mit Quarte c und Sexte e über dem Basston g. Töne der I. Stufe,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3ACF3B-EDCF-4733-AC04-353668650CEB}"/>
              </a:ext>
            </a:extLst>
          </p:cNvPr>
          <p:cNvSpPr txBox="1"/>
          <p:nvPr/>
        </p:nvSpPr>
        <p:spPr>
          <a:xfrm>
            <a:off x="9412357" y="1182757"/>
            <a:ext cx="2220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wirkt aber als Vorhalt vor der V. Stufe: c löst sich nach h auf, e nach d.</a:t>
            </a:r>
          </a:p>
        </p:txBody>
      </p:sp>
    </p:spTree>
    <p:extLst>
      <p:ext uri="{BB962C8B-B14F-4D97-AF65-F5344CB8AC3E}">
        <p14:creationId xmlns:p14="http://schemas.microsoft.com/office/powerpoint/2010/main" val="21277613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A99C34-66B9-4065-9C91-8E94057EB464}"/>
              </a:ext>
            </a:extLst>
          </p:cNvPr>
          <p:cNvGrpSpPr/>
          <p:nvPr/>
        </p:nvGrpSpPr>
        <p:grpSpPr>
          <a:xfrm>
            <a:off x="1212660" y="1574333"/>
            <a:ext cx="7607257" cy="2572237"/>
            <a:chOff x="1604120" y="1027612"/>
            <a:chExt cx="5080855" cy="1567542"/>
          </a:xfrm>
        </p:grpSpPr>
        <p:pic>
          <p:nvPicPr>
            <p:cNvPr id="4" name="Grafik 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EC05EED-0B0E-4EE2-9B5A-C23FBFB1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54" r="76174" b="32475"/>
            <a:stretch/>
          </p:blipFill>
          <p:spPr>
            <a:xfrm>
              <a:off x="4754720" y="1027612"/>
              <a:ext cx="1930255" cy="1567542"/>
            </a:xfrm>
            <a:prstGeom prst="rect">
              <a:avLst/>
            </a:prstGeom>
          </p:spPr>
        </p:pic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ECB2BE8-BF0A-4356-A624-31E19E408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4" r="54575" b="59845"/>
            <a:stretch/>
          </p:blipFill>
          <p:spPr>
            <a:xfrm>
              <a:off x="1604120" y="1027612"/>
              <a:ext cx="3680150" cy="152400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C04312F-9D09-4B74-B47A-C23CD370DEC7}"/>
              </a:ext>
            </a:extLst>
          </p:cNvPr>
          <p:cNvGrpSpPr/>
          <p:nvPr/>
        </p:nvGrpSpPr>
        <p:grpSpPr>
          <a:xfrm>
            <a:off x="1360512" y="5643242"/>
            <a:ext cx="9419782" cy="637737"/>
            <a:chOff x="1360512" y="5643242"/>
            <a:chExt cx="9419782" cy="63773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EF6B103-0965-457F-9FFB-EDCE838D4FDB}"/>
                </a:ext>
              </a:extLst>
            </p:cNvPr>
            <p:cNvSpPr txBox="1"/>
            <p:nvPr/>
          </p:nvSpPr>
          <p:spPr>
            <a:xfrm>
              <a:off x="1360512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  <p:pic>
          <p:nvPicPr>
            <p:cNvPr id="11" name="Maedel_sollst_T1">
              <a:hlinkClick r:id="" action="ppaction://media"/>
              <a:extLst>
                <a:ext uri="{FF2B5EF4-FFF2-40B4-BE49-F238E27FC236}">
                  <a16:creationId xmlns:a16="http://schemas.microsoft.com/office/drawing/2014/main" id="{9540A2AF-5C56-4C3D-9960-0D1B265615F5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end="415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374232" y="5643242"/>
              <a:ext cx="609600" cy="609600"/>
            </a:xfrm>
            <a:prstGeom prst="rect">
              <a:avLst/>
            </a:prstGeom>
          </p:spPr>
        </p:pic>
        <p:pic>
          <p:nvPicPr>
            <p:cNvPr id="12" name="Maedel_sollst_T2">
              <a:hlinkClick r:id="" action="ppaction://media"/>
              <a:extLst>
                <a:ext uri="{FF2B5EF4-FFF2-40B4-BE49-F238E27FC236}">
                  <a16:creationId xmlns:a16="http://schemas.microsoft.com/office/drawing/2014/main" id="{C99E7D9C-087B-42C1-B003-5C81AE960D18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end="415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876800" y="5643242"/>
              <a:ext cx="609600" cy="609600"/>
            </a:xfrm>
            <a:prstGeom prst="rect">
              <a:avLst/>
            </a:prstGeom>
          </p:spPr>
        </p:pic>
        <p:pic>
          <p:nvPicPr>
            <p:cNvPr id="13" name="Maedel_sollst_B1">
              <a:hlinkClick r:id="" action="ppaction://media"/>
              <a:extLst>
                <a:ext uri="{FF2B5EF4-FFF2-40B4-BE49-F238E27FC236}">
                  <a16:creationId xmlns:a16="http://schemas.microsoft.com/office/drawing/2014/main" id="{267ECEAF-32FC-454C-A7B1-622CC48B16B0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end="415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7523747" y="5671379"/>
              <a:ext cx="609600" cy="609600"/>
            </a:xfrm>
            <a:prstGeom prst="rect">
              <a:avLst/>
            </a:prstGeom>
          </p:spPr>
        </p:pic>
        <p:pic>
          <p:nvPicPr>
            <p:cNvPr id="14" name="Maedel_sollst_B2">
              <a:hlinkClick r:id="" action="ppaction://media"/>
              <a:extLst>
                <a:ext uri="{FF2B5EF4-FFF2-40B4-BE49-F238E27FC236}">
                  <a16:creationId xmlns:a16="http://schemas.microsoft.com/office/drawing/2014/main" id="{B0A99453-FC57-4A7F-9711-2AFAC6C8EBF2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end="415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170694" y="5671379"/>
              <a:ext cx="609600" cy="6096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4436C5A-B157-42A4-9270-716964E04A2D}"/>
              </a:ext>
            </a:extLst>
          </p:cNvPr>
          <p:cNvSpPr txBox="1"/>
          <p:nvPr/>
        </p:nvSpPr>
        <p:spPr>
          <a:xfrm>
            <a:off x="1615736" y="807868"/>
            <a:ext cx="975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ersten beiden Zeilen bleiben in der Grundtonart C-Dur, mit Tonika (I, </a:t>
            </a:r>
            <a:r>
              <a:rPr lang="de-DE" i="1" dirty="0"/>
              <a:t>c-e-g</a:t>
            </a:r>
            <a:r>
              <a:rPr lang="de-DE" dirty="0"/>
              <a:t>), Dominante (V, </a:t>
            </a:r>
            <a:r>
              <a:rPr lang="de-DE" i="1" dirty="0"/>
              <a:t>g-h-d-f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und den </a:t>
            </a:r>
            <a:r>
              <a:rPr lang="de-DE" dirty="0" err="1"/>
              <a:t>subdominantischen</a:t>
            </a:r>
            <a:r>
              <a:rPr lang="de-DE" dirty="0"/>
              <a:t> Stufen II (</a:t>
            </a:r>
            <a:r>
              <a:rPr lang="de-DE" i="1" dirty="0"/>
              <a:t>d-f-a-c</a:t>
            </a:r>
            <a:r>
              <a:rPr lang="de-DE" dirty="0"/>
              <a:t>) und IV (</a:t>
            </a:r>
            <a:r>
              <a:rPr lang="de-DE" i="1" dirty="0"/>
              <a:t>f-a-c</a:t>
            </a:r>
            <a:r>
              <a:rPr lang="de-DE" dirty="0"/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C5E722-2D0A-4E8F-885E-457C8DC606F4}"/>
              </a:ext>
            </a:extLst>
          </p:cNvPr>
          <p:cNvSpPr txBox="1"/>
          <p:nvPr/>
        </p:nvSpPr>
        <p:spPr>
          <a:xfrm>
            <a:off x="2249916" y="4102830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53DBA1-CBF7-4E82-9ABC-D7569F3EEBA9}"/>
              </a:ext>
            </a:extLst>
          </p:cNvPr>
          <p:cNvSpPr txBox="1"/>
          <p:nvPr/>
        </p:nvSpPr>
        <p:spPr>
          <a:xfrm>
            <a:off x="4545211" y="4102830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2D2420-B0F9-4147-8FAE-B9AF7AE2AB2A}"/>
              </a:ext>
            </a:extLst>
          </p:cNvPr>
          <p:cNvSpPr txBox="1"/>
          <p:nvPr/>
        </p:nvSpPr>
        <p:spPr>
          <a:xfrm>
            <a:off x="3830517" y="4102830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089857-26B7-4D06-A919-1D3BB197A9D8}"/>
              </a:ext>
            </a:extLst>
          </p:cNvPr>
          <p:cNvSpPr txBox="1"/>
          <p:nvPr/>
        </p:nvSpPr>
        <p:spPr>
          <a:xfrm>
            <a:off x="5293337" y="4106457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03F217-6603-4288-8176-A9DC8DADB75D}"/>
              </a:ext>
            </a:extLst>
          </p:cNvPr>
          <p:cNvSpPr txBox="1"/>
          <p:nvPr/>
        </p:nvSpPr>
        <p:spPr>
          <a:xfrm>
            <a:off x="6722726" y="4102830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C5A39EF-13F3-47F7-AE57-F51E2435E88E}"/>
              </a:ext>
            </a:extLst>
          </p:cNvPr>
          <p:cNvSpPr txBox="1"/>
          <p:nvPr/>
        </p:nvSpPr>
        <p:spPr>
          <a:xfrm>
            <a:off x="8285280" y="4085766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148886-9EAE-44AD-8F4F-ED5D55173A4B}"/>
              </a:ext>
            </a:extLst>
          </p:cNvPr>
          <p:cNvSpPr txBox="1"/>
          <p:nvPr/>
        </p:nvSpPr>
        <p:spPr>
          <a:xfrm>
            <a:off x="3340005" y="4114983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A61B45-11EF-4D00-A8C6-B6BA7B507A62}"/>
              </a:ext>
            </a:extLst>
          </p:cNvPr>
          <p:cNvSpPr txBox="1"/>
          <p:nvPr/>
        </p:nvSpPr>
        <p:spPr>
          <a:xfrm>
            <a:off x="4128729" y="4114983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8CC6A0-910E-44A8-AC3C-BEE9C49C454B}"/>
              </a:ext>
            </a:extLst>
          </p:cNvPr>
          <p:cNvSpPr txBox="1"/>
          <p:nvPr/>
        </p:nvSpPr>
        <p:spPr>
          <a:xfrm>
            <a:off x="5805721" y="4114983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3C77DF-C433-4B69-AEE8-89BDF54CB604}"/>
              </a:ext>
            </a:extLst>
          </p:cNvPr>
          <p:cNvSpPr txBox="1"/>
          <p:nvPr/>
        </p:nvSpPr>
        <p:spPr>
          <a:xfrm>
            <a:off x="3067967" y="4110570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368F03-EF4B-47CF-9D26-5C4B09EB64FB}"/>
              </a:ext>
            </a:extLst>
          </p:cNvPr>
          <p:cNvSpPr txBox="1"/>
          <p:nvPr/>
        </p:nvSpPr>
        <p:spPr>
          <a:xfrm>
            <a:off x="3562210" y="4102830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CDA7468-17CF-4A1C-A0DC-E23DB3C3D125}"/>
              </a:ext>
            </a:extLst>
          </p:cNvPr>
          <p:cNvSpPr txBox="1"/>
          <p:nvPr/>
        </p:nvSpPr>
        <p:spPr>
          <a:xfrm>
            <a:off x="4870035" y="4127004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AD23628-B7F6-4C55-9F45-818647C33392}"/>
              </a:ext>
            </a:extLst>
          </p:cNvPr>
          <p:cNvSpPr txBox="1"/>
          <p:nvPr/>
        </p:nvSpPr>
        <p:spPr>
          <a:xfrm>
            <a:off x="7758217" y="4097126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1F02D36-D213-4F84-9A8E-2F92FEA38C21}"/>
              </a:ext>
            </a:extLst>
          </p:cNvPr>
          <p:cNvSpPr txBox="1"/>
          <p:nvPr/>
        </p:nvSpPr>
        <p:spPr>
          <a:xfrm>
            <a:off x="7359252" y="4106457"/>
            <a:ext cx="4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5052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0ADC35-A22A-47ED-BDDB-834406C29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b="72314"/>
          <a:stretch/>
        </p:blipFill>
        <p:spPr>
          <a:xfrm>
            <a:off x="6408517" y="1122790"/>
            <a:ext cx="4641285" cy="210642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784A0E-8CC5-4BCE-8FF3-38B578A8F3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263" r="54568" b="5050"/>
          <a:stretch/>
        </p:blipFill>
        <p:spPr>
          <a:xfrm>
            <a:off x="2363438" y="1195046"/>
            <a:ext cx="4523553" cy="210642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CB2BE8-BF0A-4356-A624-31E19E408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40914" r="54626" b="33389"/>
          <a:stretch/>
        </p:blipFill>
        <p:spPr>
          <a:xfrm>
            <a:off x="978569" y="1265594"/>
            <a:ext cx="2026262" cy="17973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DCBA83-072A-412D-827F-B6BF4F4B0E82}"/>
              </a:ext>
            </a:extLst>
          </p:cNvPr>
          <p:cNvGrpSpPr/>
          <p:nvPr/>
        </p:nvGrpSpPr>
        <p:grpSpPr>
          <a:xfrm>
            <a:off x="1360512" y="5643242"/>
            <a:ext cx="9419782" cy="637737"/>
            <a:chOff x="1360512" y="5643242"/>
            <a:chExt cx="9419782" cy="63773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0C65E7F-6D1B-40C3-90F2-F8F0110B24B0}"/>
                </a:ext>
              </a:extLst>
            </p:cNvPr>
            <p:cNvSpPr txBox="1"/>
            <p:nvPr/>
          </p:nvSpPr>
          <p:spPr>
            <a:xfrm>
              <a:off x="1360512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  <p:pic>
          <p:nvPicPr>
            <p:cNvPr id="8" name="Maedel_sollst_T1">
              <a:hlinkClick r:id="" action="ppaction://media"/>
              <a:extLst>
                <a:ext uri="{FF2B5EF4-FFF2-40B4-BE49-F238E27FC236}">
                  <a16:creationId xmlns:a16="http://schemas.microsoft.com/office/drawing/2014/main" id="{B151DDD9-3EED-4545-AB54-283F24A42313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0000" end="22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374232" y="5643242"/>
              <a:ext cx="609600" cy="609600"/>
            </a:xfrm>
            <a:prstGeom prst="rect">
              <a:avLst/>
            </a:prstGeom>
          </p:spPr>
        </p:pic>
        <p:pic>
          <p:nvPicPr>
            <p:cNvPr id="9" name="Maedel_sollst_T2">
              <a:hlinkClick r:id="" action="ppaction://media"/>
              <a:extLst>
                <a:ext uri="{FF2B5EF4-FFF2-40B4-BE49-F238E27FC236}">
                  <a16:creationId xmlns:a16="http://schemas.microsoft.com/office/drawing/2014/main" id="{D22B3AC4-CF97-4E17-A5B9-67BA37028DEA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st="10000" end="22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876800" y="5643242"/>
              <a:ext cx="609600" cy="609600"/>
            </a:xfrm>
            <a:prstGeom prst="rect">
              <a:avLst/>
            </a:prstGeom>
          </p:spPr>
        </p:pic>
        <p:pic>
          <p:nvPicPr>
            <p:cNvPr id="10" name="Maedel_sollst_B1">
              <a:hlinkClick r:id="" action="ppaction://media"/>
              <a:extLst>
                <a:ext uri="{FF2B5EF4-FFF2-40B4-BE49-F238E27FC236}">
                  <a16:creationId xmlns:a16="http://schemas.microsoft.com/office/drawing/2014/main" id="{B4BA660E-11A0-4389-860F-A1DA89CDB855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st="10000" end="22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7523747" y="5671379"/>
              <a:ext cx="609600" cy="609600"/>
            </a:xfrm>
            <a:prstGeom prst="rect">
              <a:avLst/>
            </a:prstGeom>
          </p:spPr>
        </p:pic>
        <p:pic>
          <p:nvPicPr>
            <p:cNvPr id="11" name="Maedel_sollst_B2">
              <a:hlinkClick r:id="" action="ppaction://media"/>
              <a:extLst>
                <a:ext uri="{FF2B5EF4-FFF2-40B4-BE49-F238E27FC236}">
                  <a16:creationId xmlns:a16="http://schemas.microsoft.com/office/drawing/2014/main" id="{62E18702-0A9B-4F66-AD54-BB3712CCEEE8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st="10000" end="22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170694" y="5671379"/>
              <a:ext cx="609600" cy="609600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4FFFF67-6793-473A-A827-BDFC173C63C2}"/>
              </a:ext>
            </a:extLst>
          </p:cNvPr>
          <p:cNvSpPr txBox="1"/>
          <p:nvPr/>
        </p:nvSpPr>
        <p:spPr>
          <a:xfrm>
            <a:off x="1081205" y="250099"/>
            <a:ext cx="233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Zeile 3 moduliert nach </a:t>
            </a:r>
            <a:br>
              <a:rPr lang="de-DE" dirty="0"/>
            </a:br>
            <a:r>
              <a:rPr lang="de-DE" dirty="0"/>
              <a:t>a-Moll; Paralleltonart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3ABC12-690B-48F3-82CC-655AFA9383FA}"/>
              </a:ext>
            </a:extLst>
          </p:cNvPr>
          <p:cNvSpPr txBox="1"/>
          <p:nvPr/>
        </p:nvSpPr>
        <p:spPr>
          <a:xfrm>
            <a:off x="978569" y="3448797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 den Leitton </a:t>
            </a:r>
            <a:r>
              <a:rPr lang="de-DE" i="1" u="sng" dirty="0" err="1"/>
              <a:t>gis</a:t>
            </a:r>
            <a:endParaRPr lang="de-DE" i="1" u="sng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1E9B782-2835-497D-81DE-66E8C6B619F7}"/>
              </a:ext>
            </a:extLst>
          </p:cNvPr>
          <p:cNvSpPr/>
          <p:nvPr/>
        </p:nvSpPr>
        <p:spPr>
          <a:xfrm>
            <a:off x="3158599" y="1231174"/>
            <a:ext cx="289249" cy="20341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D033FD-0F55-4150-84D5-3800AED42834}"/>
              </a:ext>
            </a:extLst>
          </p:cNvPr>
          <p:cNvSpPr txBox="1"/>
          <p:nvPr/>
        </p:nvSpPr>
        <p:spPr>
          <a:xfrm>
            <a:off x="947739" y="3965460"/>
            <a:ext cx="260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Dominante zu a: </a:t>
            </a:r>
            <a:r>
              <a:rPr lang="de-DE" i="1" dirty="0"/>
              <a:t>e-</a:t>
            </a:r>
            <a:r>
              <a:rPr lang="de-DE" i="1" dirty="0" err="1"/>
              <a:t>gis</a:t>
            </a:r>
            <a:r>
              <a:rPr lang="de-DE" i="1" dirty="0"/>
              <a:t>-h</a:t>
            </a:r>
          </a:p>
          <a:p>
            <a:r>
              <a:rPr lang="de-DE" dirty="0"/>
              <a:t>mit Septime </a:t>
            </a:r>
            <a:r>
              <a:rPr lang="de-DE" i="1" dirty="0"/>
              <a:t>d</a:t>
            </a:r>
            <a:r>
              <a:rPr lang="de-DE" dirty="0"/>
              <a:t> und None </a:t>
            </a:r>
            <a:r>
              <a:rPr lang="de-DE" i="1" dirty="0"/>
              <a:t>f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B803C14-711E-46BE-9613-E82DA086CA8F}"/>
              </a:ext>
            </a:extLst>
          </p:cNvPr>
          <p:cNvSpPr/>
          <p:nvPr/>
        </p:nvSpPr>
        <p:spPr>
          <a:xfrm>
            <a:off x="2327145" y="1265594"/>
            <a:ext cx="289249" cy="2034164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71BE7B2-0676-4082-A6EA-CCCF0C57F09B}"/>
              </a:ext>
            </a:extLst>
          </p:cNvPr>
          <p:cNvSpPr txBox="1"/>
          <p:nvPr/>
        </p:nvSpPr>
        <p:spPr>
          <a:xfrm>
            <a:off x="3757155" y="250098"/>
            <a:ext cx="233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Zeile,4 moduliert nach </a:t>
            </a:r>
            <a:br>
              <a:rPr lang="de-DE" dirty="0"/>
            </a:br>
            <a:r>
              <a:rPr lang="de-DE" dirty="0"/>
              <a:t>G-Dur, Quinttonart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9EA531-E1A7-4CAC-9EE2-202247300FC3}"/>
              </a:ext>
            </a:extLst>
          </p:cNvPr>
          <p:cNvSpPr txBox="1"/>
          <p:nvPr/>
        </p:nvSpPr>
        <p:spPr>
          <a:xfrm>
            <a:off x="3917949" y="3448797"/>
            <a:ext cx="201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 den Leitton </a:t>
            </a:r>
            <a:r>
              <a:rPr lang="de-DE" i="1" u="sng" dirty="0" err="1"/>
              <a:t>fis</a:t>
            </a:r>
            <a:endParaRPr lang="de-DE" i="1" u="sng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10C348-F5E7-44E0-B0D2-CF6C24393ECE}"/>
              </a:ext>
            </a:extLst>
          </p:cNvPr>
          <p:cNvSpPr txBox="1"/>
          <p:nvPr/>
        </p:nvSpPr>
        <p:spPr>
          <a:xfrm>
            <a:off x="3917949" y="3965460"/>
            <a:ext cx="24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Dominante zu G: </a:t>
            </a:r>
            <a:r>
              <a:rPr lang="de-DE" i="1" dirty="0"/>
              <a:t>d-</a:t>
            </a:r>
            <a:r>
              <a:rPr lang="de-DE" i="1" dirty="0" err="1"/>
              <a:t>fis</a:t>
            </a:r>
            <a:r>
              <a:rPr lang="de-DE" i="1" dirty="0"/>
              <a:t>-a</a:t>
            </a:r>
          </a:p>
          <a:p>
            <a:r>
              <a:rPr lang="de-DE" dirty="0"/>
              <a:t>mit Septime </a:t>
            </a:r>
            <a:r>
              <a:rPr lang="de-DE" i="1" dirty="0"/>
              <a:t>c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42C9F2C-9E34-46FD-A6C7-7CDB0289A339}"/>
              </a:ext>
            </a:extLst>
          </p:cNvPr>
          <p:cNvSpPr txBox="1"/>
          <p:nvPr/>
        </p:nvSpPr>
        <p:spPr>
          <a:xfrm>
            <a:off x="7379929" y="355960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Strophenschluss bleibt in G-Dur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C28022-C886-477D-BC25-DEDDC170328A}"/>
              </a:ext>
            </a:extLst>
          </p:cNvPr>
          <p:cNvSpPr txBox="1"/>
          <p:nvPr/>
        </p:nvSpPr>
        <p:spPr>
          <a:xfrm>
            <a:off x="6753084" y="3448797"/>
            <a:ext cx="316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melodische </a:t>
            </a:r>
            <a:r>
              <a:rPr lang="de-DE" dirty="0" err="1"/>
              <a:t>Chromatisierungen</a:t>
            </a:r>
            <a:r>
              <a:rPr lang="de-DE" dirty="0"/>
              <a:t>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E71599-E284-4FED-AFE2-26482FC4BFC4}"/>
              </a:ext>
            </a:extLst>
          </p:cNvPr>
          <p:cNvSpPr txBox="1"/>
          <p:nvPr/>
        </p:nvSpPr>
        <p:spPr>
          <a:xfrm>
            <a:off x="6753084" y="3978423"/>
            <a:ext cx="20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/>
              <a:t>ais</a:t>
            </a:r>
            <a:r>
              <a:rPr lang="de-DE" dirty="0"/>
              <a:t> vor </a:t>
            </a:r>
            <a:r>
              <a:rPr lang="de-DE" i="1" dirty="0"/>
              <a:t>h</a:t>
            </a:r>
            <a:r>
              <a:rPr lang="de-DE" dirty="0"/>
              <a:t> im Tenor 2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607B0FE-FDE5-4DE4-990B-6107949FF3BD}"/>
              </a:ext>
            </a:extLst>
          </p:cNvPr>
          <p:cNvSpPr txBox="1"/>
          <p:nvPr/>
        </p:nvSpPr>
        <p:spPr>
          <a:xfrm>
            <a:off x="6753084" y="4319786"/>
            <a:ext cx="227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c-</a:t>
            </a:r>
            <a:r>
              <a:rPr lang="de-DE" i="1" dirty="0" err="1"/>
              <a:t>cis</a:t>
            </a:r>
            <a:r>
              <a:rPr lang="de-DE" i="1" dirty="0"/>
              <a:t>-d</a:t>
            </a:r>
            <a:r>
              <a:rPr lang="de-DE" dirty="0"/>
              <a:t> im Bass 2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A16F1EF-4CB0-41D8-985F-BA636DF56FC8}"/>
              </a:ext>
            </a:extLst>
          </p:cNvPr>
          <p:cNvCxnSpPr>
            <a:cxnSpLocks/>
          </p:cNvCxnSpPr>
          <p:nvPr/>
        </p:nvCxnSpPr>
        <p:spPr>
          <a:xfrm>
            <a:off x="2775416" y="815464"/>
            <a:ext cx="509224" cy="3347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2388AFA-336E-4F1A-8FEB-AD03ADBE7714}"/>
              </a:ext>
            </a:extLst>
          </p:cNvPr>
          <p:cNvCxnSpPr>
            <a:cxnSpLocks/>
          </p:cNvCxnSpPr>
          <p:nvPr/>
        </p:nvCxnSpPr>
        <p:spPr>
          <a:xfrm>
            <a:off x="5156999" y="907539"/>
            <a:ext cx="512281" cy="484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4B4ADDE-CBE1-457F-9FCD-AE93A2C78FE6}"/>
              </a:ext>
            </a:extLst>
          </p:cNvPr>
          <p:cNvCxnSpPr>
            <a:cxnSpLocks/>
          </p:cNvCxnSpPr>
          <p:nvPr/>
        </p:nvCxnSpPr>
        <p:spPr>
          <a:xfrm flipH="1">
            <a:off x="9804400" y="756668"/>
            <a:ext cx="115192" cy="5089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98329CC-58A4-4C9E-A51B-7A5E694B85CE}"/>
              </a:ext>
            </a:extLst>
          </p:cNvPr>
          <p:cNvCxnSpPr>
            <a:cxnSpLocks/>
          </p:cNvCxnSpPr>
          <p:nvPr/>
        </p:nvCxnSpPr>
        <p:spPr>
          <a:xfrm flipH="1" flipV="1">
            <a:off x="2556202" y="2755736"/>
            <a:ext cx="213960" cy="70713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A5B68DD-62EC-46B9-A10A-309D62F67EBB}"/>
              </a:ext>
            </a:extLst>
          </p:cNvPr>
          <p:cNvCxnSpPr>
            <a:cxnSpLocks/>
          </p:cNvCxnSpPr>
          <p:nvPr/>
        </p:nvCxnSpPr>
        <p:spPr>
          <a:xfrm flipH="1" flipV="1">
            <a:off x="5061090" y="2728606"/>
            <a:ext cx="608190" cy="8232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4B9BA-AC43-4A97-B046-A27816C2A95B}"/>
              </a:ext>
            </a:extLst>
          </p:cNvPr>
          <p:cNvCxnSpPr>
            <a:cxnSpLocks/>
          </p:cNvCxnSpPr>
          <p:nvPr/>
        </p:nvCxnSpPr>
        <p:spPr>
          <a:xfrm flipH="1" flipV="1">
            <a:off x="3770414" y="2734146"/>
            <a:ext cx="1922934" cy="86593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2B1D292-A378-4419-B65C-5E7E063D0986}"/>
              </a:ext>
            </a:extLst>
          </p:cNvPr>
          <p:cNvCxnSpPr>
            <a:cxnSpLocks/>
          </p:cNvCxnSpPr>
          <p:nvPr/>
        </p:nvCxnSpPr>
        <p:spPr>
          <a:xfrm flipV="1">
            <a:off x="5693348" y="1854001"/>
            <a:ext cx="3156691" cy="171657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CD0143A9-E245-4351-BF4C-699903E52E8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2471770" y="3299758"/>
            <a:ext cx="252288" cy="79009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F711BA02-7AD4-4200-9560-119C3DE428EA}"/>
              </a:ext>
            </a:extLst>
          </p:cNvPr>
          <p:cNvCxnSpPr>
            <a:cxnSpLocks/>
          </p:cNvCxnSpPr>
          <p:nvPr/>
        </p:nvCxnSpPr>
        <p:spPr>
          <a:xfrm flipH="1" flipV="1">
            <a:off x="5041908" y="3038124"/>
            <a:ext cx="19182" cy="100134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F1B8B61F-4890-40F2-84A6-B55375249844}"/>
              </a:ext>
            </a:extLst>
          </p:cNvPr>
          <p:cNvCxnSpPr>
            <a:cxnSpLocks/>
          </p:cNvCxnSpPr>
          <p:nvPr/>
        </p:nvCxnSpPr>
        <p:spPr>
          <a:xfrm flipV="1">
            <a:off x="5042889" y="3109302"/>
            <a:ext cx="3989351" cy="93618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AE690B8-E119-4C49-ADF4-BFFC19222756}"/>
              </a:ext>
            </a:extLst>
          </p:cNvPr>
          <p:cNvCxnSpPr>
            <a:cxnSpLocks/>
          </p:cNvCxnSpPr>
          <p:nvPr/>
        </p:nvCxnSpPr>
        <p:spPr>
          <a:xfrm flipH="1" flipV="1">
            <a:off x="6554291" y="1853054"/>
            <a:ext cx="320115" cy="2318461"/>
          </a:xfrm>
          <a:prstGeom prst="straightConnector1">
            <a:avLst/>
          </a:prstGeom>
          <a:ln w="19050">
            <a:solidFill>
              <a:srgbClr val="2DDB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04AD631B-58D1-4E02-8E9D-88D570ECE3A7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511994" y="2879578"/>
            <a:ext cx="241090" cy="1624874"/>
          </a:xfrm>
          <a:prstGeom prst="straightConnector1">
            <a:avLst/>
          </a:prstGeom>
          <a:ln w="19050">
            <a:solidFill>
              <a:srgbClr val="2DDB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29BDBB1D-4DA9-4D7A-AB8E-2244F3C12B7A}"/>
              </a:ext>
            </a:extLst>
          </p:cNvPr>
          <p:cNvSpPr/>
          <p:nvPr/>
        </p:nvSpPr>
        <p:spPr>
          <a:xfrm>
            <a:off x="5577681" y="1195045"/>
            <a:ext cx="289249" cy="203416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8601DDDA-C4CD-4709-8328-BE0D27C80DEF}"/>
              </a:ext>
            </a:extLst>
          </p:cNvPr>
          <p:cNvSpPr/>
          <p:nvPr/>
        </p:nvSpPr>
        <p:spPr>
          <a:xfrm>
            <a:off x="9449365" y="1231174"/>
            <a:ext cx="289249" cy="203416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0A7F12D-F1CE-44D3-8159-E902262F46CE}"/>
              </a:ext>
            </a:extLst>
          </p:cNvPr>
          <p:cNvSpPr/>
          <p:nvPr/>
        </p:nvSpPr>
        <p:spPr>
          <a:xfrm>
            <a:off x="4846601" y="1227055"/>
            <a:ext cx="289249" cy="203416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5204279-CA1F-4606-9EEA-A4BB80ADE65C}"/>
              </a:ext>
            </a:extLst>
          </p:cNvPr>
          <p:cNvSpPr/>
          <p:nvPr/>
        </p:nvSpPr>
        <p:spPr>
          <a:xfrm>
            <a:off x="3617475" y="1264175"/>
            <a:ext cx="289249" cy="203416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7735215-67ED-4170-A8D4-F0F19CBE2E80}"/>
              </a:ext>
            </a:extLst>
          </p:cNvPr>
          <p:cNvSpPr/>
          <p:nvPr/>
        </p:nvSpPr>
        <p:spPr>
          <a:xfrm>
            <a:off x="9102104" y="1227055"/>
            <a:ext cx="289249" cy="203416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6D27736A-9DA7-4597-BBD9-C09C89B0DC2A}"/>
              </a:ext>
            </a:extLst>
          </p:cNvPr>
          <p:cNvCxnSpPr>
            <a:cxnSpLocks/>
          </p:cNvCxnSpPr>
          <p:nvPr/>
        </p:nvCxnSpPr>
        <p:spPr>
          <a:xfrm flipH="1" flipV="1">
            <a:off x="3883130" y="3178700"/>
            <a:ext cx="1128039" cy="85304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B3C429E2-D913-4FBB-9AF1-2CF1FA68923B}"/>
              </a:ext>
            </a:extLst>
          </p:cNvPr>
          <p:cNvCxnSpPr>
            <a:cxnSpLocks/>
          </p:cNvCxnSpPr>
          <p:nvPr/>
        </p:nvCxnSpPr>
        <p:spPr>
          <a:xfrm flipH="1" flipV="1">
            <a:off x="5287670" y="1824493"/>
            <a:ext cx="405678" cy="181933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88C912F-1444-4AFE-9C1E-B100003AA563}"/>
              </a:ext>
            </a:extLst>
          </p:cNvPr>
          <p:cNvGrpSpPr/>
          <p:nvPr/>
        </p:nvGrpSpPr>
        <p:grpSpPr>
          <a:xfrm>
            <a:off x="179365" y="1251285"/>
            <a:ext cx="11226571" cy="1973178"/>
            <a:chOff x="179366" y="1251285"/>
            <a:chExt cx="10550512" cy="1508876"/>
          </a:xfrm>
        </p:grpSpPr>
        <p:pic>
          <p:nvPicPr>
            <p:cNvPr id="5" name="Grafik 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AB49C42-D20C-43C5-8C2A-309D7939A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5" t="72390" r="3348" b="4649"/>
            <a:stretch/>
          </p:blipFill>
          <p:spPr>
            <a:xfrm>
              <a:off x="6692886" y="1251285"/>
              <a:ext cx="4036992" cy="1508876"/>
            </a:xfrm>
            <a:prstGeom prst="rect">
              <a:avLst/>
            </a:prstGeom>
          </p:spPr>
        </p:pic>
        <p:pic>
          <p:nvPicPr>
            <p:cNvPr id="4" name="Grafik 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884A1E1-F1B2-4FEF-BD91-478A03E76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5" t="49201" r="3348" b="27838"/>
            <a:stretch/>
          </p:blipFill>
          <p:spPr>
            <a:xfrm>
              <a:off x="3576015" y="1280160"/>
              <a:ext cx="3518264" cy="1314995"/>
            </a:xfrm>
            <a:prstGeom prst="rect">
              <a:avLst/>
            </a:prstGeom>
          </p:spPr>
        </p:pic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ECB2BE8-BF0A-4356-A624-31E19E408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5" t="27229" r="3348" b="49810"/>
            <a:stretch/>
          </p:blipFill>
          <p:spPr>
            <a:xfrm>
              <a:off x="179366" y="1280160"/>
              <a:ext cx="3704658" cy="1384662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966048B-E193-4A5E-8EB1-87F5AD2AF135}"/>
              </a:ext>
            </a:extLst>
          </p:cNvPr>
          <p:cNvGrpSpPr/>
          <p:nvPr/>
        </p:nvGrpSpPr>
        <p:grpSpPr>
          <a:xfrm>
            <a:off x="1360512" y="5643242"/>
            <a:ext cx="9419782" cy="637737"/>
            <a:chOff x="1360512" y="5643242"/>
            <a:chExt cx="9419782" cy="63773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A174884-A323-44FE-9C84-1C1150E02CB4}"/>
                </a:ext>
              </a:extLst>
            </p:cNvPr>
            <p:cNvSpPr txBox="1"/>
            <p:nvPr/>
          </p:nvSpPr>
          <p:spPr>
            <a:xfrm>
              <a:off x="1360512" y="5763376"/>
              <a:ext cx="921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Tenor 1                                     Tenor 2                                     Bass 1                                       Bass 2                               </a:t>
              </a:r>
            </a:p>
          </p:txBody>
        </p:sp>
        <p:pic>
          <p:nvPicPr>
            <p:cNvPr id="8" name="Maedel_sollst_T1">
              <a:hlinkClick r:id="" action="ppaction://media"/>
              <a:extLst>
                <a:ext uri="{FF2B5EF4-FFF2-40B4-BE49-F238E27FC236}">
                  <a16:creationId xmlns:a16="http://schemas.microsoft.com/office/drawing/2014/main" id="{C76B1170-A24F-4C31-ADFB-2CE3364CBC7C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30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2374232" y="5643242"/>
              <a:ext cx="609600" cy="609600"/>
            </a:xfrm>
            <a:prstGeom prst="rect">
              <a:avLst/>
            </a:prstGeom>
          </p:spPr>
        </p:pic>
        <p:pic>
          <p:nvPicPr>
            <p:cNvPr id="9" name="Maedel_sollst_T2">
              <a:hlinkClick r:id="" action="ppaction://media"/>
              <a:extLst>
                <a:ext uri="{FF2B5EF4-FFF2-40B4-BE49-F238E27FC236}">
                  <a16:creationId xmlns:a16="http://schemas.microsoft.com/office/drawing/2014/main" id="{98B982A7-C2EF-4795-8B45-4BC4E0F90FC4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3">
                    <p14:trim st="30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876800" y="5643242"/>
              <a:ext cx="609600" cy="609600"/>
            </a:xfrm>
            <a:prstGeom prst="rect">
              <a:avLst/>
            </a:prstGeom>
          </p:spPr>
        </p:pic>
        <p:pic>
          <p:nvPicPr>
            <p:cNvPr id="10" name="Maedel_sollst_B1">
              <a:hlinkClick r:id="" action="ppaction://media"/>
              <a:extLst>
                <a:ext uri="{FF2B5EF4-FFF2-40B4-BE49-F238E27FC236}">
                  <a16:creationId xmlns:a16="http://schemas.microsoft.com/office/drawing/2014/main" id="{8BC59303-232A-416E-8CFC-73ABE72A75F2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4">
                    <p14:trim st="30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7523747" y="5671379"/>
              <a:ext cx="609600" cy="609600"/>
            </a:xfrm>
            <a:prstGeom prst="rect">
              <a:avLst/>
            </a:prstGeom>
          </p:spPr>
        </p:pic>
        <p:pic>
          <p:nvPicPr>
            <p:cNvPr id="11" name="Maedel_sollst_B2">
              <a:hlinkClick r:id="" action="ppaction://media"/>
              <a:extLst>
                <a:ext uri="{FF2B5EF4-FFF2-40B4-BE49-F238E27FC236}">
                  <a16:creationId xmlns:a16="http://schemas.microsoft.com/office/drawing/2014/main" id="{068D7919-F0AE-4B66-AAA4-E16C9066F1C9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5">
                    <p14:trim st="30000"/>
                  </p14:media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0170694" y="5671379"/>
              <a:ext cx="609600" cy="60960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5C200AB8-6E0C-49E1-A07E-EF40FA544950}"/>
              </a:ext>
            </a:extLst>
          </p:cNvPr>
          <p:cNvSpPr txBox="1"/>
          <p:nvPr/>
        </p:nvSpPr>
        <p:spPr>
          <a:xfrm>
            <a:off x="487680" y="494443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Grundtonart,</a:t>
            </a:r>
            <a:br>
              <a:rPr lang="de-DE" dirty="0"/>
            </a:br>
            <a:r>
              <a:rPr lang="de-DE" dirty="0"/>
              <a:t>V. und I. Stufe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E878CE-A8B4-45D9-B47C-C03CD32B6CF6}"/>
              </a:ext>
            </a:extLst>
          </p:cNvPr>
          <p:cNvSpPr txBox="1"/>
          <p:nvPr/>
        </p:nvSpPr>
        <p:spPr>
          <a:xfrm>
            <a:off x="507536" y="3392488"/>
            <a:ext cx="294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Ausweichung in die VI. Stufe </a:t>
            </a:r>
            <a:r>
              <a:rPr lang="de-DE" i="1" dirty="0"/>
              <a:t>a-c-e</a:t>
            </a:r>
            <a:r>
              <a:rPr lang="de-DE" dirty="0"/>
              <a:t> (Paralleltonart)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B57B71B-6E19-4ECE-938A-6B6B90A981AF}"/>
              </a:ext>
            </a:extLst>
          </p:cNvPr>
          <p:cNvSpPr txBox="1"/>
          <p:nvPr/>
        </p:nvSpPr>
        <p:spPr>
          <a:xfrm>
            <a:off x="806626" y="4081229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 den Leitton </a:t>
            </a:r>
            <a:r>
              <a:rPr lang="de-DE" i="1" dirty="0" err="1"/>
              <a:t>gis</a:t>
            </a:r>
            <a:endParaRPr lang="de-DE" i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AB38DD2-E1D8-436B-9B2F-C900E786775B}"/>
              </a:ext>
            </a:extLst>
          </p:cNvPr>
          <p:cNvSpPr txBox="1"/>
          <p:nvPr/>
        </p:nvSpPr>
        <p:spPr>
          <a:xfrm>
            <a:off x="3569436" y="344510"/>
            <a:ext cx="294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Grundtonart, mit </a:t>
            </a:r>
            <a:r>
              <a:rPr lang="de-DE" dirty="0" err="1"/>
              <a:t>subdominantischer</a:t>
            </a:r>
            <a:r>
              <a:rPr lang="de-DE" dirty="0"/>
              <a:t> II. Stufe</a:t>
            </a:r>
            <a:br>
              <a:rPr lang="de-DE" dirty="0"/>
            </a:br>
            <a:r>
              <a:rPr lang="de-DE" i="1" dirty="0"/>
              <a:t>d-f-a-c</a:t>
            </a:r>
            <a:r>
              <a:rPr lang="de-DE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990717-1487-4170-9317-157E3D896C7B}"/>
              </a:ext>
            </a:extLst>
          </p:cNvPr>
          <p:cNvSpPr txBox="1"/>
          <p:nvPr/>
        </p:nvSpPr>
        <p:spPr>
          <a:xfrm>
            <a:off x="4324400" y="3635494"/>
            <a:ext cx="278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Tonika: </a:t>
            </a:r>
            <a:r>
              <a:rPr lang="de-DE" dirty="0" err="1"/>
              <a:t>Terzton</a:t>
            </a:r>
            <a:r>
              <a:rPr lang="de-DE" dirty="0"/>
              <a:t> </a:t>
            </a:r>
            <a:r>
              <a:rPr lang="de-DE" i="1" dirty="0"/>
              <a:t>e</a:t>
            </a:r>
            <a:r>
              <a:rPr lang="de-DE" dirty="0"/>
              <a:t> im Bass &gt;&gt; unvollständiger Abschluss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2FCA8B-408A-4556-9884-E27F5F271101}"/>
              </a:ext>
            </a:extLst>
          </p:cNvPr>
          <p:cNvSpPr txBox="1"/>
          <p:nvPr/>
        </p:nvSpPr>
        <p:spPr>
          <a:xfrm>
            <a:off x="7003041" y="583179"/>
            <a:ext cx="225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vorher</a:t>
            </a:r>
          </a:p>
        </p:txBody>
      </p:sp>
      <p:sp>
        <p:nvSpPr>
          <p:cNvPr id="18" name="Eckige Klammer rechts 17">
            <a:extLst>
              <a:ext uri="{FF2B5EF4-FFF2-40B4-BE49-F238E27FC236}">
                <a16:creationId xmlns:a16="http://schemas.microsoft.com/office/drawing/2014/main" id="{2D535170-7AFD-49BD-9A71-038E66175B66}"/>
              </a:ext>
            </a:extLst>
          </p:cNvPr>
          <p:cNvSpPr/>
          <p:nvPr/>
        </p:nvSpPr>
        <p:spPr>
          <a:xfrm rot="16200000">
            <a:off x="7331214" y="-91779"/>
            <a:ext cx="228928" cy="2441612"/>
          </a:xfrm>
          <a:prstGeom prst="righ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ckige Klammer rechts 18">
            <a:extLst>
              <a:ext uri="{FF2B5EF4-FFF2-40B4-BE49-F238E27FC236}">
                <a16:creationId xmlns:a16="http://schemas.microsoft.com/office/drawing/2014/main" id="{21AD8674-12BE-41A7-B5C8-816C2A972450}"/>
              </a:ext>
            </a:extLst>
          </p:cNvPr>
          <p:cNvSpPr/>
          <p:nvPr/>
        </p:nvSpPr>
        <p:spPr>
          <a:xfrm rot="5400000">
            <a:off x="9178289" y="2702065"/>
            <a:ext cx="159617" cy="920817"/>
          </a:xfrm>
          <a:prstGeom prst="righ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5C772F-7ADE-432D-9F78-DE5B50751B87}"/>
              </a:ext>
            </a:extLst>
          </p:cNvPr>
          <p:cNvSpPr txBox="1"/>
          <p:nvPr/>
        </p:nvSpPr>
        <p:spPr>
          <a:xfrm>
            <a:off x="8226857" y="3473605"/>
            <a:ext cx="206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subdominantische</a:t>
            </a:r>
            <a:r>
              <a:rPr lang="de-DE" dirty="0"/>
              <a:t> II. Stufe mit Zwischendominante </a:t>
            </a:r>
            <a:r>
              <a:rPr lang="de-DE" i="1" dirty="0"/>
              <a:t>a-</a:t>
            </a:r>
            <a:r>
              <a:rPr lang="de-DE" i="1" dirty="0" err="1"/>
              <a:t>cis</a:t>
            </a:r>
            <a:r>
              <a:rPr lang="de-DE" i="1" dirty="0"/>
              <a:t>-e</a:t>
            </a:r>
          </a:p>
        </p:txBody>
      </p:sp>
      <p:sp>
        <p:nvSpPr>
          <p:cNvPr id="21" name="Eckige Klammer rechts 20">
            <a:extLst>
              <a:ext uri="{FF2B5EF4-FFF2-40B4-BE49-F238E27FC236}">
                <a16:creationId xmlns:a16="http://schemas.microsoft.com/office/drawing/2014/main" id="{0199373C-E030-419C-97B3-F7C03A9D210C}"/>
              </a:ext>
            </a:extLst>
          </p:cNvPr>
          <p:cNvSpPr/>
          <p:nvPr/>
        </p:nvSpPr>
        <p:spPr>
          <a:xfrm rot="16200000">
            <a:off x="10496411" y="439277"/>
            <a:ext cx="228681" cy="1394656"/>
          </a:xfrm>
          <a:prstGeom prst="righ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C4E837-2BF4-4A9E-8EA9-8833F2F7013D}"/>
              </a:ext>
            </a:extLst>
          </p:cNvPr>
          <p:cNvSpPr txBox="1"/>
          <p:nvPr/>
        </p:nvSpPr>
        <p:spPr>
          <a:xfrm>
            <a:off x="9527406" y="305841"/>
            <a:ext cx="250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Tonika-Dominante-Tonika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DDC2DB0-DA76-4D3D-BF03-9B97C1A9E148}"/>
              </a:ext>
            </a:extLst>
          </p:cNvPr>
          <p:cNvCxnSpPr/>
          <p:nvPr/>
        </p:nvCxnSpPr>
        <p:spPr>
          <a:xfrm flipH="1" flipV="1">
            <a:off x="2609459" y="2655744"/>
            <a:ext cx="179672" cy="147348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7FF6889B-0ADD-471D-ADEB-53A4FBC2BD7A}"/>
              </a:ext>
            </a:extLst>
          </p:cNvPr>
          <p:cNvSpPr/>
          <p:nvPr/>
        </p:nvSpPr>
        <p:spPr>
          <a:xfrm>
            <a:off x="2983832" y="1289045"/>
            <a:ext cx="257208" cy="181074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79053ED-1B0A-4F5F-AB9F-DEAB51ACB6BD}"/>
              </a:ext>
            </a:extLst>
          </p:cNvPr>
          <p:cNvSpPr/>
          <p:nvPr/>
        </p:nvSpPr>
        <p:spPr>
          <a:xfrm>
            <a:off x="4101554" y="1289045"/>
            <a:ext cx="257208" cy="181074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06B82CA-C659-44B4-879F-E07DC6EFCABC}"/>
              </a:ext>
            </a:extLst>
          </p:cNvPr>
          <p:cNvSpPr/>
          <p:nvPr/>
        </p:nvSpPr>
        <p:spPr>
          <a:xfrm>
            <a:off x="4701804" y="1267840"/>
            <a:ext cx="257208" cy="181074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6A0F926-C412-400F-83D6-8E0A141213CF}"/>
              </a:ext>
            </a:extLst>
          </p:cNvPr>
          <p:cNvSpPr/>
          <p:nvPr/>
        </p:nvSpPr>
        <p:spPr>
          <a:xfrm>
            <a:off x="8784314" y="1243492"/>
            <a:ext cx="257208" cy="181074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23AB093-2212-480E-B1C4-200EF49C849E}"/>
              </a:ext>
            </a:extLst>
          </p:cNvPr>
          <p:cNvSpPr/>
          <p:nvPr/>
        </p:nvSpPr>
        <p:spPr>
          <a:xfrm>
            <a:off x="9398802" y="1225925"/>
            <a:ext cx="257208" cy="181074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69F2DB3-1ED9-4C73-AC44-316CC3C643B1}"/>
              </a:ext>
            </a:extLst>
          </p:cNvPr>
          <p:cNvSpPr/>
          <p:nvPr/>
        </p:nvSpPr>
        <p:spPr>
          <a:xfrm>
            <a:off x="9079564" y="1247054"/>
            <a:ext cx="257208" cy="181074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42833CD-401B-4BB1-BE00-86965D55683A}"/>
              </a:ext>
            </a:extLst>
          </p:cNvPr>
          <p:cNvSpPr/>
          <p:nvPr/>
        </p:nvSpPr>
        <p:spPr>
          <a:xfrm>
            <a:off x="10935562" y="1225925"/>
            <a:ext cx="257208" cy="181074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FAF1EA-2253-489A-9C14-CB28938339D0}"/>
              </a:ext>
            </a:extLst>
          </p:cNvPr>
          <p:cNvSpPr/>
          <p:nvPr/>
        </p:nvSpPr>
        <p:spPr>
          <a:xfrm>
            <a:off x="5336390" y="1243492"/>
            <a:ext cx="257208" cy="181074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8770838-232A-468B-B941-DC471B8F76C8}"/>
              </a:ext>
            </a:extLst>
          </p:cNvPr>
          <p:cNvSpPr/>
          <p:nvPr/>
        </p:nvSpPr>
        <p:spPr>
          <a:xfrm>
            <a:off x="9731333" y="1201314"/>
            <a:ext cx="332327" cy="180736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2B7AB63-A886-4E83-99AE-6747F00A6AAF}"/>
              </a:ext>
            </a:extLst>
          </p:cNvPr>
          <p:cNvSpPr/>
          <p:nvPr/>
        </p:nvSpPr>
        <p:spPr>
          <a:xfrm>
            <a:off x="10149616" y="1225925"/>
            <a:ext cx="668116" cy="181074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89DD3C1-89D5-41F8-B1EE-4C5544F379EC}"/>
              </a:ext>
            </a:extLst>
          </p:cNvPr>
          <p:cNvSpPr/>
          <p:nvPr/>
        </p:nvSpPr>
        <p:spPr>
          <a:xfrm>
            <a:off x="1537615" y="1129027"/>
            <a:ext cx="257208" cy="181074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FF8C2A8-93E2-478F-80F8-FA7D81FC4FAE}"/>
              </a:ext>
            </a:extLst>
          </p:cNvPr>
          <p:cNvSpPr/>
          <p:nvPr/>
        </p:nvSpPr>
        <p:spPr>
          <a:xfrm>
            <a:off x="667967" y="1079684"/>
            <a:ext cx="771792" cy="181074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0E2F060-B736-431B-9F2B-F95939C533C6}"/>
              </a:ext>
            </a:extLst>
          </p:cNvPr>
          <p:cNvSpPr/>
          <p:nvPr/>
        </p:nvSpPr>
        <p:spPr>
          <a:xfrm>
            <a:off x="3354876" y="1277826"/>
            <a:ext cx="533512" cy="181074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69B90C0-E2BA-40D7-AB4D-A80148FE982C}"/>
              </a:ext>
            </a:extLst>
          </p:cNvPr>
          <p:cNvCxnSpPr>
            <a:cxnSpLocks/>
          </p:cNvCxnSpPr>
          <p:nvPr/>
        </p:nvCxnSpPr>
        <p:spPr>
          <a:xfrm flipV="1">
            <a:off x="2928100" y="3122128"/>
            <a:ext cx="187908" cy="27036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4C74233-4146-4D7D-836C-754540E53580}"/>
              </a:ext>
            </a:extLst>
          </p:cNvPr>
          <p:cNvCxnSpPr>
            <a:cxnSpLocks/>
          </p:cNvCxnSpPr>
          <p:nvPr/>
        </p:nvCxnSpPr>
        <p:spPr>
          <a:xfrm flipV="1">
            <a:off x="9041522" y="3062027"/>
            <a:ext cx="166646" cy="141988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63BF6902-1A42-41E5-A1E9-AC8369651CF1}"/>
              </a:ext>
            </a:extLst>
          </p:cNvPr>
          <p:cNvCxnSpPr>
            <a:cxnSpLocks/>
          </p:cNvCxnSpPr>
          <p:nvPr/>
        </p:nvCxnSpPr>
        <p:spPr>
          <a:xfrm flipH="1" flipV="1">
            <a:off x="5475359" y="3042095"/>
            <a:ext cx="380615" cy="65274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A6E21B8-0044-4513-B7BF-BE42FB8E736F}"/>
              </a:ext>
            </a:extLst>
          </p:cNvPr>
          <p:cNvCxnSpPr>
            <a:cxnSpLocks/>
          </p:cNvCxnSpPr>
          <p:nvPr/>
        </p:nvCxnSpPr>
        <p:spPr>
          <a:xfrm flipH="1" flipV="1">
            <a:off x="8899892" y="3288281"/>
            <a:ext cx="141630" cy="29866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3835F315-9F08-42F5-8297-EF785CA1684F}"/>
              </a:ext>
            </a:extLst>
          </p:cNvPr>
          <p:cNvCxnSpPr>
            <a:cxnSpLocks/>
          </p:cNvCxnSpPr>
          <p:nvPr/>
        </p:nvCxnSpPr>
        <p:spPr>
          <a:xfrm flipV="1">
            <a:off x="9285355" y="3269472"/>
            <a:ext cx="171236" cy="31747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21F1E39A-C798-4EA3-BA72-3C967F1D5F69}"/>
              </a:ext>
            </a:extLst>
          </p:cNvPr>
          <p:cNvCxnSpPr>
            <a:cxnSpLocks/>
          </p:cNvCxnSpPr>
          <p:nvPr/>
        </p:nvCxnSpPr>
        <p:spPr>
          <a:xfrm>
            <a:off x="4760858" y="971267"/>
            <a:ext cx="21741" cy="19764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E602076-2806-4A71-9ACE-87E49697F7F3}"/>
              </a:ext>
            </a:extLst>
          </p:cNvPr>
          <p:cNvCxnSpPr>
            <a:cxnSpLocks/>
          </p:cNvCxnSpPr>
          <p:nvPr/>
        </p:nvCxnSpPr>
        <p:spPr>
          <a:xfrm flipH="1">
            <a:off x="4389093" y="921739"/>
            <a:ext cx="153257" cy="2573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CB2BE8-BF0A-4356-A624-31E19E408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544" r="62626" b="59845"/>
          <a:stretch/>
        </p:blipFill>
        <p:spPr>
          <a:xfrm>
            <a:off x="603108" y="1254980"/>
            <a:ext cx="4760187" cy="2625780"/>
          </a:xfrm>
          <a:prstGeom prst="rect">
            <a:avLst/>
          </a:prstGeom>
        </p:spPr>
      </p:pic>
      <p:pic>
        <p:nvPicPr>
          <p:cNvPr id="11" name="Maedel_sollst_T1">
            <a:hlinkClick r:id="" action="ppaction://media"/>
            <a:extLst>
              <a:ext uri="{FF2B5EF4-FFF2-40B4-BE49-F238E27FC236}">
                <a16:creationId xmlns:a16="http://schemas.microsoft.com/office/drawing/2014/main" id="{9540A2AF-5C56-4C3D-9960-0D1B265615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2002" y="4111715"/>
            <a:ext cx="609600" cy="609600"/>
          </a:xfrm>
          <a:prstGeom prst="rect">
            <a:avLst/>
          </a:prstGeom>
        </p:spPr>
      </p:pic>
      <p:pic>
        <p:nvPicPr>
          <p:cNvPr id="12" name="Maedel_sollst_T2">
            <a:hlinkClick r:id="" action="ppaction://media"/>
            <a:extLst>
              <a:ext uri="{FF2B5EF4-FFF2-40B4-BE49-F238E27FC236}">
                <a16:creationId xmlns:a16="http://schemas.microsoft.com/office/drawing/2014/main" id="{C99E7D9C-087B-42C1-B003-5C81AE960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7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2002" y="4768183"/>
            <a:ext cx="609600" cy="609600"/>
          </a:xfrm>
          <a:prstGeom prst="rect">
            <a:avLst/>
          </a:prstGeom>
        </p:spPr>
      </p:pic>
      <p:pic>
        <p:nvPicPr>
          <p:cNvPr id="13" name="Maedel_sollst_B1">
            <a:hlinkClick r:id="" action="ppaction://media"/>
            <a:extLst>
              <a:ext uri="{FF2B5EF4-FFF2-40B4-BE49-F238E27FC236}">
                <a16:creationId xmlns:a16="http://schemas.microsoft.com/office/drawing/2014/main" id="{267ECEAF-32FC-454C-A7B1-622CC48B16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7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2002" y="5412419"/>
            <a:ext cx="609600" cy="609600"/>
          </a:xfrm>
          <a:prstGeom prst="rect">
            <a:avLst/>
          </a:prstGeom>
        </p:spPr>
      </p:pic>
      <p:pic>
        <p:nvPicPr>
          <p:cNvPr id="14" name="Maedel_sollst_B2">
            <a:hlinkClick r:id="" action="ppaction://media"/>
            <a:extLst>
              <a:ext uri="{FF2B5EF4-FFF2-40B4-BE49-F238E27FC236}">
                <a16:creationId xmlns:a16="http://schemas.microsoft.com/office/drawing/2014/main" id="{B0A99453-FC57-4A7F-9711-2AFAC6C8EB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7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2002" y="6091292"/>
            <a:ext cx="609600" cy="6096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4B37CEB-59AB-4065-841E-AF47CF2E41C4}"/>
              </a:ext>
            </a:extLst>
          </p:cNvPr>
          <p:cNvGrpSpPr/>
          <p:nvPr/>
        </p:nvGrpSpPr>
        <p:grpSpPr>
          <a:xfrm>
            <a:off x="6677638" y="1254980"/>
            <a:ext cx="3667369" cy="2756138"/>
            <a:chOff x="965592" y="1175312"/>
            <a:chExt cx="2643883" cy="2106420"/>
          </a:xfrm>
        </p:grpSpPr>
        <p:pic>
          <p:nvPicPr>
            <p:cNvPr id="17" name="Grafik 1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E517144-840D-4A75-A31F-8CC28E462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7263" r="87595" b="5050"/>
            <a:stretch/>
          </p:blipFill>
          <p:spPr>
            <a:xfrm>
              <a:off x="2374233" y="1175312"/>
              <a:ext cx="1235242" cy="2106420"/>
            </a:xfrm>
            <a:prstGeom prst="rect">
              <a:avLst/>
            </a:prstGeom>
          </p:spPr>
        </p:pic>
        <p:pic>
          <p:nvPicPr>
            <p:cNvPr id="18" name="Grafik 1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12F4B30-3D21-4153-9373-57548CEFE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5" t="40914" r="54626" b="33389"/>
            <a:stretch/>
          </p:blipFill>
          <p:spPr>
            <a:xfrm>
              <a:off x="965592" y="1246344"/>
              <a:ext cx="2026262" cy="1797306"/>
            </a:xfrm>
            <a:prstGeom prst="rect">
              <a:avLst/>
            </a:prstGeom>
          </p:spPr>
        </p:pic>
      </p:grpSp>
      <p:pic>
        <p:nvPicPr>
          <p:cNvPr id="19" name="Maedel_sollst_T1">
            <a:hlinkClick r:id="" action="ppaction://media"/>
            <a:extLst>
              <a:ext uri="{FF2B5EF4-FFF2-40B4-BE49-F238E27FC236}">
                <a16:creationId xmlns:a16="http://schemas.microsoft.com/office/drawing/2014/main" id="{DB381891-9AB2-40A0-92E1-F79EB6150B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0" end="3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0158" y="4132862"/>
            <a:ext cx="609600" cy="609600"/>
          </a:xfrm>
          <a:prstGeom prst="rect">
            <a:avLst/>
          </a:prstGeom>
        </p:spPr>
      </p:pic>
      <p:pic>
        <p:nvPicPr>
          <p:cNvPr id="20" name="Maedel_sollst_T2">
            <a:hlinkClick r:id="" action="ppaction://media"/>
            <a:extLst>
              <a:ext uri="{FF2B5EF4-FFF2-40B4-BE49-F238E27FC236}">
                <a16:creationId xmlns:a16="http://schemas.microsoft.com/office/drawing/2014/main" id="{43B4E167-2882-4941-95E5-0E85C74075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000" end="3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0158" y="4768183"/>
            <a:ext cx="609600" cy="609600"/>
          </a:xfrm>
          <a:prstGeom prst="rect">
            <a:avLst/>
          </a:prstGeom>
        </p:spPr>
      </p:pic>
      <p:pic>
        <p:nvPicPr>
          <p:cNvPr id="21" name="Maedel_sollst_B1">
            <a:hlinkClick r:id="" action="ppaction://media"/>
            <a:extLst>
              <a:ext uri="{FF2B5EF4-FFF2-40B4-BE49-F238E27FC236}">
                <a16:creationId xmlns:a16="http://schemas.microsoft.com/office/drawing/2014/main" id="{1B5E52D8-C304-47E2-B05C-00EE4F7498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000" end="3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0158" y="5451317"/>
            <a:ext cx="609600" cy="609600"/>
          </a:xfrm>
          <a:prstGeom prst="rect">
            <a:avLst/>
          </a:prstGeom>
        </p:spPr>
      </p:pic>
      <p:pic>
        <p:nvPicPr>
          <p:cNvPr id="22" name="Maedel_sollst_B2">
            <a:hlinkClick r:id="" action="ppaction://media"/>
            <a:extLst>
              <a:ext uri="{FF2B5EF4-FFF2-40B4-BE49-F238E27FC236}">
                <a16:creationId xmlns:a16="http://schemas.microsoft.com/office/drawing/2014/main" id="{B835E754-7AD5-4A79-8331-336E4BD7C8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0000" end="3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9782" y="6091292"/>
            <a:ext cx="609600" cy="609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E2C0D6-3797-4270-815B-461F16F2C446}"/>
              </a:ext>
            </a:extLst>
          </p:cNvPr>
          <p:cNvSpPr txBox="1"/>
          <p:nvPr/>
        </p:nvSpPr>
        <p:spPr>
          <a:xfrm>
            <a:off x="1056666" y="528894"/>
            <a:ext cx="91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Zeilen 1 und 3 sind melodisch identisch, aber die Harmonisierung wechselt  ab dem 3. Takt.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C2EE0C-0AE5-4802-8B67-3401BFBC824D}"/>
              </a:ext>
            </a:extLst>
          </p:cNvPr>
          <p:cNvSpPr/>
          <p:nvPr/>
        </p:nvSpPr>
        <p:spPr>
          <a:xfrm>
            <a:off x="3701988" y="1254980"/>
            <a:ext cx="346229" cy="262578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8D6B3CF-2F5A-44CA-89EC-A2D90B9DF090}"/>
              </a:ext>
            </a:extLst>
          </p:cNvPr>
          <p:cNvSpPr/>
          <p:nvPr/>
        </p:nvSpPr>
        <p:spPr>
          <a:xfrm>
            <a:off x="8631585" y="1347922"/>
            <a:ext cx="346229" cy="253283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5E35E65-64C1-4BB3-89A2-F6B98269CC52}"/>
              </a:ext>
            </a:extLst>
          </p:cNvPr>
          <p:cNvCxnSpPr>
            <a:cxnSpLocks/>
          </p:cNvCxnSpPr>
          <p:nvPr/>
        </p:nvCxnSpPr>
        <p:spPr>
          <a:xfrm>
            <a:off x="7169782" y="852364"/>
            <a:ext cx="1634918" cy="4026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6BB0625-A8A1-4CEB-9599-DF94AF2FC746}"/>
              </a:ext>
            </a:extLst>
          </p:cNvPr>
          <p:cNvCxnSpPr>
            <a:cxnSpLocks/>
          </p:cNvCxnSpPr>
          <p:nvPr/>
        </p:nvCxnSpPr>
        <p:spPr>
          <a:xfrm flipH="1">
            <a:off x="4000912" y="866060"/>
            <a:ext cx="3006175" cy="2959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E4C3533-8BB1-473B-9A81-B4FFB4EE12C8}"/>
              </a:ext>
            </a:extLst>
          </p:cNvPr>
          <p:cNvSpPr txBox="1"/>
          <p:nvPr/>
        </p:nvSpPr>
        <p:spPr>
          <a:xfrm>
            <a:off x="994447" y="4742462"/>
            <a:ext cx="2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besseren Unterscheidung </a:t>
            </a:r>
            <a:br>
              <a:rPr lang="de-DE" dirty="0"/>
            </a:br>
            <a:r>
              <a:rPr lang="de-DE" dirty="0"/>
              <a:t>beide Stellen direkt nacheinander hören: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36C576-C748-4096-A191-C9FD100031E9}"/>
              </a:ext>
            </a:extLst>
          </p:cNvPr>
          <p:cNvSpPr txBox="1"/>
          <p:nvPr/>
        </p:nvSpPr>
        <p:spPr>
          <a:xfrm>
            <a:off x="3945217" y="4191263"/>
            <a:ext cx="1066785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dirty="0"/>
              <a:t>Tenor 1</a:t>
            </a:r>
          </a:p>
          <a:p>
            <a:pPr>
              <a:lnSpc>
                <a:spcPts val="2600"/>
              </a:lnSpc>
            </a:pPr>
            <a:endParaRPr lang="de-DE" dirty="0"/>
          </a:p>
          <a:p>
            <a:pPr>
              <a:lnSpc>
                <a:spcPts val="2600"/>
              </a:lnSpc>
            </a:pPr>
            <a:r>
              <a:rPr lang="de-DE" dirty="0"/>
              <a:t>Tenor 2</a:t>
            </a:r>
          </a:p>
          <a:p>
            <a:pPr>
              <a:lnSpc>
                <a:spcPts val="2600"/>
              </a:lnSpc>
            </a:pPr>
            <a:endParaRPr lang="de-DE" dirty="0"/>
          </a:p>
          <a:p>
            <a:pPr>
              <a:lnSpc>
                <a:spcPts val="2600"/>
              </a:lnSpc>
            </a:pPr>
            <a:r>
              <a:rPr lang="de-DE" dirty="0"/>
              <a:t>Bass 1</a:t>
            </a:r>
          </a:p>
          <a:p>
            <a:pPr>
              <a:lnSpc>
                <a:spcPts val="2600"/>
              </a:lnSpc>
            </a:pPr>
            <a:endParaRPr lang="de-DE" dirty="0"/>
          </a:p>
          <a:p>
            <a:pPr>
              <a:lnSpc>
                <a:spcPts val="2600"/>
              </a:lnSpc>
            </a:pPr>
            <a:r>
              <a:rPr lang="de-DE" dirty="0"/>
              <a:t>Bass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E9D063-F43A-498A-B721-F00C15879B08}"/>
              </a:ext>
            </a:extLst>
          </p:cNvPr>
          <p:cNvSpPr txBox="1"/>
          <p:nvPr/>
        </p:nvSpPr>
        <p:spPr>
          <a:xfrm>
            <a:off x="643836" y="3919394"/>
            <a:ext cx="25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Bleibt in der Grundtonart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9357F4-9545-4796-AD20-9769B81EFF82}"/>
              </a:ext>
            </a:extLst>
          </p:cNvPr>
          <p:cNvSpPr txBox="1"/>
          <p:nvPr/>
        </p:nvSpPr>
        <p:spPr>
          <a:xfrm>
            <a:off x="8412480" y="3966467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Modulation in die Paralleltonart</a:t>
            </a:r>
          </a:p>
        </p:txBody>
      </p:sp>
    </p:spTree>
    <p:extLst>
      <p:ext uri="{BB962C8B-B14F-4D97-AF65-F5344CB8AC3E}">
        <p14:creationId xmlns:p14="http://schemas.microsoft.com/office/powerpoint/2010/main" val="36796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4" grpId="0" animBg="1"/>
      <p:bldP spid="23" grpId="0" animBg="1"/>
      <p:bldP spid="10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Breitbild</PresentationFormat>
  <Paragraphs>80</Paragraphs>
  <Slides>8</Slides>
  <Notes>0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Berner Singstudenten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</dc:creator>
  <cp:lastModifiedBy>Andreas Marti</cp:lastModifiedBy>
  <cp:revision>66</cp:revision>
  <dcterms:created xsi:type="dcterms:W3CDTF">2020-05-25T07:43:53Z</dcterms:created>
  <dcterms:modified xsi:type="dcterms:W3CDTF">2020-05-26T13:05:24Z</dcterms:modified>
</cp:coreProperties>
</file>